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Lst>
  <p:notesMasterIdLst>
    <p:notesMasterId r:id="rId43"/>
  </p:notesMasterIdLst>
  <p:handoutMasterIdLst>
    <p:handoutMasterId r:id="rId44"/>
  </p:handoutMasterIdLst>
  <p:sldIdLst>
    <p:sldId id="1053" r:id="rId2"/>
    <p:sldId id="1204" r:id="rId3"/>
    <p:sldId id="1197" r:id="rId4"/>
    <p:sldId id="1198" r:id="rId5"/>
    <p:sldId id="1260" r:id="rId6"/>
    <p:sldId id="1261" r:id="rId7"/>
    <p:sldId id="1207" r:id="rId8"/>
    <p:sldId id="1231" r:id="rId9"/>
    <p:sldId id="1232" r:id="rId10"/>
    <p:sldId id="1230" r:id="rId11"/>
    <p:sldId id="1233" r:id="rId12"/>
    <p:sldId id="1234" r:id="rId13"/>
    <p:sldId id="1235" r:id="rId14"/>
    <p:sldId id="1236" r:id="rId15"/>
    <p:sldId id="1254" r:id="rId16"/>
    <p:sldId id="1255" r:id="rId17"/>
    <p:sldId id="1256" r:id="rId18"/>
    <p:sldId id="1257" r:id="rId19"/>
    <p:sldId id="1258" r:id="rId20"/>
    <p:sldId id="1209" r:id="rId21"/>
    <p:sldId id="1239" r:id="rId22"/>
    <p:sldId id="1240" r:id="rId23"/>
    <p:sldId id="1241" r:id="rId24"/>
    <p:sldId id="1242" r:id="rId25"/>
    <p:sldId id="1243" r:id="rId26"/>
    <p:sldId id="1244" r:id="rId27"/>
    <p:sldId id="1245" r:id="rId28"/>
    <p:sldId id="1246" r:id="rId29"/>
    <p:sldId id="1259" r:id="rId30"/>
    <p:sldId id="1211" r:id="rId31"/>
    <p:sldId id="1251" r:id="rId32"/>
    <p:sldId id="1250" r:id="rId33"/>
    <p:sldId id="1262" r:id="rId34"/>
    <p:sldId id="1226" r:id="rId35"/>
    <p:sldId id="1228" r:id="rId36"/>
    <p:sldId id="1229" r:id="rId37"/>
    <p:sldId id="1227" r:id="rId38"/>
    <p:sldId id="1213" r:id="rId39"/>
    <p:sldId id="1206" r:id="rId40"/>
    <p:sldId id="1253" r:id="rId41"/>
    <p:sldId id="1201" r:id="rId42"/>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userDrawn="1">
          <p15:clr>
            <a:srgbClr val="A4A3A4"/>
          </p15:clr>
        </p15:guide>
        <p15:guide id="10" pos="1325">
          <p15:clr>
            <a:srgbClr val="A4A3A4"/>
          </p15:clr>
        </p15:guide>
        <p15:guide id="11" pos="7661">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guide id="24" pos="7546">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CCFF"/>
    <a:srgbClr val="00FFFF"/>
    <a:srgbClr val="C1E5FF"/>
    <a:srgbClr val="000000"/>
    <a:srgbClr val="FFFFFF"/>
    <a:srgbClr val="FFFF99"/>
    <a:srgbClr val="442359"/>
    <a:srgbClr val="333333"/>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1" autoAdjust="0"/>
    <p:restoredTop sz="87962" autoAdjust="0"/>
  </p:normalViewPr>
  <p:slideViewPr>
    <p:cSldViewPr>
      <p:cViewPr varScale="1">
        <p:scale>
          <a:sx n="88" d="100"/>
          <a:sy n="88" d="100"/>
        </p:scale>
        <p:origin x="102" y="288"/>
      </p:cViewPr>
      <p:guideLst>
        <p:guide orient="horz" pos="187"/>
        <p:guide orient="horz" pos="763"/>
        <p:guide orient="horz" pos="1339"/>
        <p:guide orient="horz" pos="2491"/>
        <p:guide orient="horz" pos="4219"/>
        <p:guide orient="horz" pos="3643"/>
        <p:guide orient="horz" pos="3067"/>
        <p:guide orient="horz" pos="1915"/>
        <p:guide/>
        <p:guide pos="1325"/>
        <p:guide pos="7661"/>
        <p:guide pos="7085"/>
        <p:guide pos="3629"/>
        <p:guide pos="1901"/>
        <p:guide pos="2477"/>
        <p:guide pos="4205"/>
        <p:guide pos="4781"/>
        <p:guide pos="5357"/>
        <p:guide pos="5933"/>
        <p:guide pos="6509"/>
        <p:guide pos="3053"/>
        <p:guide pos="7546"/>
      </p:guideLst>
    </p:cSldViewPr>
  </p:slideViewPr>
  <p:outlineViewPr>
    <p:cViewPr>
      <p:scale>
        <a:sx n="33" d="100"/>
        <a:sy n="33" d="100"/>
      </p:scale>
      <p:origin x="0" y="0"/>
    </p:cViewPr>
  </p:outlineViewPr>
  <p:notesTextViewPr>
    <p:cViewPr>
      <p:scale>
        <a:sx n="66" d="100"/>
        <a:sy n="66" d="100"/>
      </p:scale>
      <p:origin x="0" y="0"/>
    </p:cViewPr>
  </p:notesTextViewPr>
  <p:sorterViewPr>
    <p:cViewPr varScale="1">
      <p:scale>
        <a:sx n="1" d="1"/>
        <a:sy n="1" d="1"/>
      </p:scale>
      <p:origin x="0" y="23424"/>
    </p:cViewPr>
  </p:sorterViewPr>
  <p:notesViewPr>
    <p:cSldViewPr showGuides="1">
      <p:cViewPr varScale="1">
        <p:scale>
          <a:sx n="87" d="100"/>
          <a:sy n="87" d="100"/>
        </p:scale>
        <p:origin x="3780" y="6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r>
              <a:rPr lang="en-US" dirty="0" smtClean="0">
                <a:latin typeface="Segoe UI" pitchFamily="34" charset="0"/>
              </a:rPr>
              <a:t>TechReady 16</a:t>
            </a:r>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DE219B1A-AE41-483B-A766-69B9363DDA6A}" type="datetimeFigureOut">
              <a:rPr lang="en-US" smtClean="0">
                <a:latin typeface="Segoe UI" pitchFamily="34" charset="0"/>
              </a:rPr>
              <a:t>2/20/2013</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smtClean="0"/>
              <a:t>TechReady 16</a:t>
            </a:r>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51B1278-D92B-4AF3-A9C1-71DD298190CE}" type="datetimeFigureOut">
              <a:rPr lang="en-US" smtClean="0"/>
              <a:pPr/>
              <a:t>2/20/2013</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6A3EA0-FC91-4CBD-BD70-BDFE1481EF7B}"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390808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19655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18555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3C46F68-936A-4288-A909-62026D1AFF3E}"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9727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70712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AE2A831-05CD-48FB-8E8C-44416B18F7AC}"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236288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7E1769-7F8A-4A6F-BD16-3823EE3E8460}"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455516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394FEC-7831-4E48-AC02-DF6B1AEA361F}"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445877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8C9786-F798-43AC-BA40-84869E6A29A5}"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854586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7B6E06-A364-456C-9C72-4BEA813FD672}"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643829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933507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20B527F-273D-4361-AB95-77083CF1F6DE}"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02766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083426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672643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BD5BC04-077D-4C85-BE3A-D00C442E5BF6}"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076272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BD5BC04-077D-4C85-BE3A-D00C442E5BF6}"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690239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BD5BC04-077D-4C85-BE3A-D00C442E5BF6}"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653713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DFE415E-3AFB-4528-B2B9-C1F94F31998A}"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638958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pPr lvl="0"/>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2/20/2013 10:36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218582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2057B69-0888-4DD3-85CF-9EB77287106C}"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0591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27E15C-8D54-4D88-A0F8-318BDDFD1D0D}"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563347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06581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82069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C3F43-14E6-40CC-887C-28014B82A5FB}"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55189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4D3F48-E3E8-4DDA-BC3B-2D947684C5C2}"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373192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390596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10056498"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5" y="479775"/>
            <a:ext cx="1552931" cy="33266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3125644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308467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130" r:id="rId2"/>
    <p:sldLayoutId id="2147484093" r:id="rId3"/>
    <p:sldLayoutId id="2147484094" r:id="rId4"/>
    <p:sldLayoutId id="2147484168" r:id="rId5"/>
    <p:sldLayoutId id="2147484169" r:id="rId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5.jpg"/><Relationship Id="rId4" Type="http://schemas.openxmlformats.org/officeDocument/2006/relationships/image" Target="../media/image4.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jp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jpg"/><Relationship Id="rId17" Type="http://schemas.openxmlformats.org/officeDocument/2006/relationships/image" Target="../media/image20.jpg"/><Relationship Id="rId2" Type="http://schemas.openxmlformats.org/officeDocument/2006/relationships/notesSlide" Target="../notesSlides/notesSlide16.xml"/><Relationship Id="rId16" Type="http://schemas.openxmlformats.org/officeDocument/2006/relationships/image" Target="../media/image19.jpg"/><Relationship Id="rId1" Type="http://schemas.openxmlformats.org/officeDocument/2006/relationships/slideLayout" Target="../slideLayouts/slideLayout4.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5" Type="http://schemas.openxmlformats.org/officeDocument/2006/relationships/image" Target="../media/image1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 Id="rId14" Type="http://schemas.openxmlformats.org/officeDocument/2006/relationships/image" Target="../media/image17.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smtClean="0"/>
              <a:t>Lucian </a:t>
            </a:r>
            <a:r>
              <a:rPr lang="en-US" dirty="0" smtClean="0"/>
              <a:t>Wischik, </a:t>
            </a:r>
            <a:r>
              <a:rPr lang="en-US" dirty="0" smtClean="0"/>
              <a:t>Stephen </a:t>
            </a:r>
            <a:r>
              <a:rPr lang="en-US" dirty="0" smtClean="0"/>
              <a:t>Toub</a:t>
            </a:r>
          </a:p>
          <a:p>
            <a:r>
              <a:rPr lang="en-US" dirty="0" smtClean="0"/>
              <a:t>Visual Studio</a:t>
            </a:r>
          </a:p>
          <a:p>
            <a:r>
              <a:rPr lang="en-US" dirty="0" smtClean="0"/>
              <a:t>Microsoft</a:t>
            </a:r>
            <a:endParaRPr lang="en-US" dirty="0"/>
          </a:p>
        </p:txBody>
      </p:sp>
      <p:sp>
        <p:nvSpPr>
          <p:cNvPr id="4" name="Title 3"/>
          <p:cNvSpPr>
            <a:spLocks noGrp="1"/>
          </p:cNvSpPr>
          <p:nvPr>
            <p:ph type="title"/>
          </p:nvPr>
        </p:nvSpPr>
        <p:spPr/>
        <p:txBody>
          <a:bodyPr/>
          <a:lstStyle/>
          <a:p>
            <a:r>
              <a:rPr lang="en-US" dirty="0" smtClean="0"/>
              <a:t>Async Clinic</a:t>
            </a:r>
            <a:endParaRPr lang="en-US" dirty="0"/>
          </a:p>
        </p:txBody>
      </p:sp>
    </p:spTree>
    <p:extLst>
      <p:ext uri="{BB962C8B-B14F-4D97-AF65-F5344CB8AC3E}">
        <p14:creationId xmlns:p14="http://schemas.microsoft.com/office/powerpoint/2010/main" val="241791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590800"/>
          </a:xfrm>
        </p:spPr>
        <p:txBody>
          <a:bodyPr/>
          <a:lstStyle/>
          <a:p>
            <a:r>
              <a:rPr lang="en-US" dirty="0" smtClean="0"/>
              <a:t>For goodness’ sake stop using </a:t>
            </a:r>
            <a:r>
              <a:rPr lang="en-US" dirty="0" err="1" smtClean="0"/>
              <a:t>async</a:t>
            </a:r>
            <a:r>
              <a:rPr lang="en-US" dirty="0" smtClean="0"/>
              <a:t> void</a:t>
            </a:r>
            <a:endParaRPr lang="en-US" dirty="0"/>
          </a:p>
        </p:txBody>
      </p:sp>
    </p:spTree>
    <p:extLst>
      <p:ext uri="{BB962C8B-B14F-4D97-AF65-F5344CB8AC3E}">
        <p14:creationId xmlns:p14="http://schemas.microsoft.com/office/powerpoint/2010/main" val="2415248703"/>
      </p:ext>
    </p:extLst>
  </p:cSld>
  <p:clrMapOvr>
    <a:masterClrMapping/>
  </p:clrMapOvr>
  <mc:AlternateContent xmlns:mc="http://schemas.openxmlformats.org/markup-compatibility/2006" xmlns:p15="http://schemas.microsoft.com/office/powerpoint/2012/main">
    <mc:Choice Requires="p15">
      <p:transition spd="slow">
        <p15:prstTrans prst="fractur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6" name="Text Placeholder 5"/>
          <p:cNvSpPr>
            <a:spLocks noGrp="1"/>
          </p:cNvSpPr>
          <p:nvPr>
            <p:ph type="body" sz="quarter" idx="10"/>
          </p:nvPr>
        </p:nvSpPr>
        <p:spPr>
          <a:xfrm>
            <a:off x="274638" y="1212850"/>
            <a:ext cx="11887200" cy="4739759"/>
          </a:xfrm>
        </p:spPr>
        <p:txBody>
          <a:bodyPr/>
          <a:lstStyle/>
          <a:p>
            <a:endParaRPr lang="en-US" dirty="0" smtClean="0"/>
          </a:p>
          <a:p>
            <a:r>
              <a:rPr lang="en-US" dirty="0" smtClean="0"/>
              <a:t>Principles</a:t>
            </a:r>
          </a:p>
          <a:p>
            <a:pPr lvl="1"/>
            <a:r>
              <a:rPr lang="en-US" dirty="0" err="1" smtClean="0"/>
              <a:t>Async</a:t>
            </a:r>
            <a:r>
              <a:rPr lang="en-US" dirty="0" smtClean="0"/>
              <a:t> void is a “fire-and-forget” mechanism...</a:t>
            </a:r>
          </a:p>
          <a:p>
            <a:pPr lvl="1"/>
            <a:r>
              <a:rPr lang="en-US" dirty="0" smtClean="0"/>
              <a:t>The caller is </a:t>
            </a:r>
            <a:r>
              <a:rPr lang="en-US" i="1" dirty="0" smtClean="0"/>
              <a:t>unable</a:t>
            </a:r>
            <a:r>
              <a:rPr lang="en-US" dirty="0" smtClean="0"/>
              <a:t> to know when an </a:t>
            </a:r>
            <a:r>
              <a:rPr lang="en-US" dirty="0" err="1" smtClean="0"/>
              <a:t>async</a:t>
            </a:r>
            <a:r>
              <a:rPr lang="en-US" dirty="0" smtClean="0"/>
              <a:t> void has finished</a:t>
            </a:r>
          </a:p>
          <a:p>
            <a:pPr lvl="1"/>
            <a:r>
              <a:rPr lang="en-US" dirty="0" smtClean="0"/>
              <a:t>The caller is </a:t>
            </a:r>
            <a:r>
              <a:rPr lang="en-US" i="1" dirty="0" smtClean="0"/>
              <a:t>unable</a:t>
            </a:r>
            <a:r>
              <a:rPr lang="en-US" dirty="0" smtClean="0"/>
              <a:t> to catch exceptions thrown from an </a:t>
            </a:r>
            <a:r>
              <a:rPr lang="en-US" dirty="0" err="1" smtClean="0"/>
              <a:t>async</a:t>
            </a:r>
            <a:r>
              <a:rPr lang="en-US" dirty="0" smtClean="0"/>
              <a:t> void</a:t>
            </a:r>
          </a:p>
          <a:p>
            <a:pPr lvl="2"/>
            <a:r>
              <a:rPr lang="en-US" dirty="0" smtClean="0"/>
              <a:t>(instead they get posted to the UI message-loop)</a:t>
            </a:r>
            <a:br>
              <a:rPr lang="en-US" dirty="0" smtClean="0"/>
            </a:br>
            <a:endParaRPr lang="en-US" dirty="0" smtClean="0"/>
          </a:p>
          <a:p>
            <a:r>
              <a:rPr lang="en-US" dirty="0" smtClean="0"/>
              <a:t>Guidance</a:t>
            </a:r>
          </a:p>
          <a:p>
            <a:pPr lvl="1"/>
            <a:r>
              <a:rPr lang="en-US" dirty="0" smtClean="0"/>
              <a:t>Use </a:t>
            </a:r>
            <a:r>
              <a:rPr lang="en-US" dirty="0" err="1" smtClean="0"/>
              <a:t>async</a:t>
            </a:r>
            <a:r>
              <a:rPr lang="en-US" dirty="0" smtClean="0"/>
              <a:t> void methods only for top-level event handlers (and their like)</a:t>
            </a:r>
          </a:p>
          <a:p>
            <a:pPr lvl="1"/>
            <a:r>
              <a:rPr lang="en-US" dirty="0" smtClean="0"/>
              <a:t>Use </a:t>
            </a:r>
            <a:r>
              <a:rPr lang="en-US" dirty="0" err="1" smtClean="0"/>
              <a:t>async</a:t>
            </a:r>
            <a:r>
              <a:rPr lang="en-US" dirty="0" smtClean="0"/>
              <a:t> Task-returning methods everywhere else</a:t>
            </a:r>
          </a:p>
          <a:p>
            <a:pPr lvl="1"/>
            <a:r>
              <a:rPr lang="en-US" dirty="0" smtClean="0"/>
              <a:t>When you see an </a:t>
            </a:r>
            <a:r>
              <a:rPr lang="en-US" dirty="0" err="1" smtClean="0"/>
              <a:t>async</a:t>
            </a:r>
            <a:r>
              <a:rPr lang="en-US" dirty="0" smtClean="0"/>
              <a:t> lambda, verify it</a:t>
            </a:r>
          </a:p>
        </p:txBody>
      </p:sp>
    </p:spTree>
    <p:extLst>
      <p:ext uri="{BB962C8B-B14F-4D97-AF65-F5344CB8AC3E}">
        <p14:creationId xmlns:p14="http://schemas.microsoft.com/office/powerpoint/2010/main" val="2087716235"/>
      </p:ext>
    </p:extLst>
  </p:cSld>
  <p:clrMapOvr>
    <a:masterClrMapping/>
  </p:clrMapOvr>
  <p:transition>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Passing Task around</a:t>
            </a:r>
            <a:endParaRPr lang="en-US" dirty="0"/>
          </a:p>
        </p:txBody>
      </p:sp>
      <p:sp>
        <p:nvSpPr>
          <p:cNvPr id="3" name="Text Placeholder 2"/>
          <p:cNvSpPr>
            <a:spLocks noGrp="1"/>
          </p:cNvSpPr>
          <p:nvPr>
            <p:ph type="body" sz="quarter" idx="10"/>
          </p:nvPr>
        </p:nvSpPr>
        <p:spPr>
          <a:xfrm>
            <a:off x="274638" y="1221157"/>
            <a:ext cx="11887199" cy="5558445"/>
          </a:xfrm>
          <a:noFill/>
        </p:spPr>
        <p:txBody>
          <a:bodyPr/>
          <a:lstStyle/>
          <a:p>
            <a:r>
              <a:rPr lang="en-US" sz="1800" dirty="0">
                <a:solidFill>
                  <a:srgbClr val="0000FF"/>
                </a:solidFill>
                <a:highlight>
                  <a:srgbClr val="FFFFFF"/>
                </a:highlight>
                <a:latin typeface="Consolas" panose="020B0609020204030204" pitchFamily="49" charset="0"/>
              </a:rPr>
              <a:t/>
            </a:r>
            <a:br>
              <a:rPr lang="en-US" sz="1800" dirty="0">
                <a:solidFill>
                  <a:srgbClr val="0000FF"/>
                </a:solidFill>
                <a:highlight>
                  <a:srgbClr val="FFFFFF"/>
                </a:highlight>
                <a:latin typeface="Consolas" panose="020B0609020204030204" pitchFamily="49" charset="0"/>
              </a:rPr>
            </a:b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FF"/>
                </a:solidFill>
                <a:highlight>
                  <a:srgbClr val="FFFFFF"/>
                </a:highlight>
                <a:latin typeface="Consolas" panose="020B0609020204030204" pitchFamily="49" charset="0"/>
              </a:rPr>
              <a:t> 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Sender, </a:t>
            </a:r>
            <a:r>
              <a:rPr lang="en-US" sz="1800" dirty="0" err="1">
                <a:solidFill>
                  <a:srgbClr val="2B91AF"/>
                </a:solidFill>
                <a:highlight>
                  <a:srgbClr val="FFFFFF"/>
                </a:highlight>
                <a:latin typeface="Consolas" panose="020B0609020204030204" pitchFamily="49" charset="0"/>
              </a:rPr>
              <a:t>EventArgs</a:t>
            </a:r>
            <a:r>
              <a:rPr lang="en-US" sz="1800" dirty="0">
                <a:solidFill>
                  <a:srgbClr val="000000"/>
                </a:solidFill>
                <a:highlight>
                  <a:srgbClr val="FFFFFF"/>
                </a:highlight>
                <a:latin typeface="Consolas" panose="020B0609020204030204" pitchFamily="49" charset="0"/>
              </a:rPr>
              <a:t> e)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SendData</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"https://secure.flickr.com/services/</a:t>
            </a:r>
            <a:r>
              <a:rPr lang="en-US" sz="1800" dirty="0" err="1">
                <a:solidFill>
                  <a:srgbClr val="A31515"/>
                </a:solidFill>
                <a:highlight>
                  <a:srgbClr val="FFFFFF"/>
                </a:highlight>
                <a:latin typeface="Consolas" panose="020B0609020204030204" pitchFamily="49" charset="0"/>
              </a:rPr>
              <a:t>oauth</a:t>
            </a:r>
            <a:r>
              <a:rPr lang="en-US" sz="1800" dirty="0">
                <a:solidFill>
                  <a:srgbClr val="A31515"/>
                </a:solidFill>
                <a:highlight>
                  <a:srgbClr val="FFFFFF"/>
                </a:highlight>
                <a:latin typeface="Consolas" panose="020B0609020204030204" pitchFamily="49" charset="0"/>
              </a:rPr>
              <a:t>/</a:t>
            </a:r>
            <a:r>
              <a:rPr lang="en-US" sz="1800" dirty="0" err="1">
                <a:solidFill>
                  <a:srgbClr val="A31515"/>
                </a:solidFill>
                <a:highlight>
                  <a:srgbClr val="FFFFFF"/>
                </a:highlight>
                <a:latin typeface="Consolas" panose="020B0609020204030204" pitchFamily="49" charset="0"/>
              </a:rPr>
              <a:t>request_token</a:t>
            </a:r>
            <a:r>
              <a:rPr lang="en-US" sz="1800" dirty="0">
                <a:solidFill>
                  <a:srgbClr val="A31515"/>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.Delay</a:t>
            </a:r>
            <a:r>
              <a:rPr lang="en-US" sz="1800" dirty="0">
                <a:solidFill>
                  <a:srgbClr val="000000"/>
                </a:solidFill>
                <a:highlight>
                  <a:srgbClr val="FFFFFF"/>
                </a:highlight>
                <a:latin typeface="Consolas" panose="020B0609020204030204" pitchFamily="49" charset="0"/>
              </a:rPr>
              <a:t>(2000);</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DebugPrint</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"Received Data: "</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effectLst/>
                <a:highlight>
                  <a:srgbClr val="FFFFFF"/>
                </a:highlight>
                <a:latin typeface="Consolas" panose="020B0609020204030204" pitchFamily="49" charset="0"/>
              </a:rPr>
              <a:t>m_GetResponse</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ex)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rootPage.NotifyUser</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"Error posting data to server."</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ex.Message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nb-NO" sz="1800" dirty="0">
                <a:solidFill>
                  <a:srgbClr val="0000FF"/>
                </a:solidFill>
                <a:highlight>
                  <a:srgbClr val="FFFFFF"/>
                </a:highlight>
                <a:latin typeface="Consolas" panose="020B0609020204030204" pitchFamily="49" charset="0"/>
              </a:rPr>
              <a:t>private</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async</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void</a:t>
            </a:r>
            <a:r>
              <a:rPr lang="nb-NO" sz="1800" dirty="0">
                <a:solidFill>
                  <a:srgbClr val="000000"/>
                </a:solidFill>
                <a:highlight>
                  <a:srgbClr val="FFFFFF"/>
                </a:highlight>
                <a:latin typeface="Consolas" panose="020B0609020204030204" pitchFamily="49" charset="0"/>
              </a:rPr>
              <a:t> SendData(</a:t>
            </a:r>
            <a:r>
              <a:rPr lang="nb-NO" sz="1800" dirty="0">
                <a:solidFill>
                  <a:srgbClr val="0000FF"/>
                </a:solidFill>
                <a:highlight>
                  <a:srgbClr val="FFFFFF"/>
                </a:highlight>
                <a:latin typeface="Consolas" panose="020B0609020204030204" pitchFamily="49" charset="0"/>
              </a:rPr>
              <a:t>string</a:t>
            </a:r>
            <a:r>
              <a:rPr lang="nb-NO" sz="1800" dirty="0">
                <a:solidFill>
                  <a:srgbClr val="000000"/>
                </a:solidFill>
                <a:highlight>
                  <a:srgbClr val="FFFFFF"/>
                </a:highlight>
                <a:latin typeface="Consolas" panose="020B0609020204030204" pitchFamily="49" charset="0"/>
              </a:rPr>
              <a:t> Url)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request = </a:t>
            </a:r>
            <a:r>
              <a:rPr lang="en-US" sz="1800" dirty="0" err="1">
                <a:solidFill>
                  <a:srgbClr val="2B91AF"/>
                </a:solidFill>
                <a:highlight>
                  <a:srgbClr val="FFFFFF"/>
                </a:highlight>
                <a:latin typeface="Consolas" panose="020B0609020204030204" pitchFamily="49" charset="0"/>
              </a:rPr>
              <a:t>WebRequest</a:t>
            </a:r>
            <a:r>
              <a:rPr lang="en-US" sz="1800" dirty="0" err="1">
                <a:solidFill>
                  <a:srgbClr val="000000"/>
                </a:solidFill>
                <a:highlight>
                  <a:srgbClr val="FFFFFF"/>
                </a:highlight>
                <a:latin typeface="Consolas" panose="020B0609020204030204" pitchFamily="49" charset="0"/>
              </a:rPr>
              <a:t>.Create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Url</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request.GetResponseAsync</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stream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StreamReader</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response.GetResponseStream</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effectLst>
                  <a:glow rad="381000">
                    <a:srgbClr val="FFFF00"/>
                  </a:glow>
                </a:effectLst>
                <a:highlight>
                  <a:srgbClr val="FFFFFF"/>
                </a:highlight>
                <a:latin typeface="Consolas" panose="020B0609020204030204" pitchFamily="49" charset="0"/>
              </a:rPr>
              <a:t>m_GetResponse</a:t>
            </a:r>
            <a:r>
              <a:rPr lang="en-US" sz="1800" dirty="0">
                <a:solidFill>
                  <a:srgbClr val="000000"/>
                </a:solidFill>
                <a:effectLst>
                  <a:glow rad="381000">
                    <a:srgbClr val="FFFF00"/>
                  </a:glow>
                </a:effectLst>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stream.ReadToEnd</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p:txBody>
      </p:sp>
      <p:grpSp>
        <p:nvGrpSpPr>
          <p:cNvPr id="11" name="Group 10"/>
          <p:cNvGrpSpPr/>
          <p:nvPr/>
        </p:nvGrpSpPr>
        <p:grpSpPr>
          <a:xfrm>
            <a:off x="2103437" y="4640262"/>
            <a:ext cx="609600" cy="370959"/>
            <a:chOff x="2105025" y="3158054"/>
            <a:chExt cx="609600" cy="370959"/>
          </a:xfrm>
        </p:grpSpPr>
        <p:sp>
          <p:nvSpPr>
            <p:cNvPr id="5" name="Rectangle 4"/>
            <p:cNvSpPr/>
            <p:nvPr/>
          </p:nvSpPr>
          <p:spPr>
            <a:xfrm>
              <a:off x="2105025" y="3158054"/>
              <a:ext cx="609600" cy="255588"/>
            </a:xfrm>
            <a:prstGeom prst="rect">
              <a:avLst/>
            </a:prstGeom>
            <a:solidFill>
              <a:srgbClr val="FFFF00"/>
            </a:solidFill>
          </p:spPr>
          <p:txBody>
            <a:bodyPr wrap="none" lIns="0" tIns="0" rIns="0" bIns="0" anchor="ctr" anchorCtr="1">
              <a:noAutofit/>
            </a:bodyPr>
            <a:lstStyle/>
            <a:p>
              <a:r>
                <a:rPr lang="en-US" dirty="0">
                  <a:solidFill>
                    <a:schemeClr val="accent1">
                      <a:lumMod val="60000"/>
                      <a:lumOff val="40000"/>
                    </a:schemeClr>
                  </a:solidFill>
                  <a:latin typeface="Consolas" panose="020B0609020204030204" pitchFamily="49" charset="0"/>
                  <a:cs typeface="Consolas" panose="020B0609020204030204" pitchFamily="49" charset="0"/>
                </a:rPr>
                <a:t>Task</a:t>
              </a:r>
            </a:p>
          </p:txBody>
        </p:sp>
        <p:sp>
          <p:nvSpPr>
            <p:cNvPr id="9" name="Freeform 8"/>
            <p:cNvSpPr/>
            <p:nvPr/>
          </p:nvSpPr>
          <p:spPr bwMode="auto">
            <a:xfrm>
              <a:off x="2133600" y="3471515"/>
              <a:ext cx="581025" cy="57498"/>
            </a:xfrm>
            <a:custGeom>
              <a:avLst/>
              <a:gdLst>
                <a:gd name="connsiteX0" fmla="*/ 0 w 581025"/>
                <a:gd name="connsiteY0" fmla="*/ 57498 h 57498"/>
                <a:gd name="connsiteX1" fmla="*/ 128588 w 581025"/>
                <a:gd name="connsiteY1" fmla="*/ 47973 h 57498"/>
                <a:gd name="connsiteX2" fmla="*/ 328613 w 581025"/>
                <a:gd name="connsiteY2" fmla="*/ 43210 h 57498"/>
                <a:gd name="connsiteX3" fmla="*/ 342900 w 581025"/>
                <a:gd name="connsiteY3" fmla="*/ 38448 h 57498"/>
                <a:gd name="connsiteX4" fmla="*/ 357188 w 581025"/>
                <a:gd name="connsiteY4" fmla="*/ 28923 h 57498"/>
                <a:gd name="connsiteX5" fmla="*/ 400050 w 581025"/>
                <a:gd name="connsiteY5" fmla="*/ 24160 h 57498"/>
                <a:gd name="connsiteX6" fmla="*/ 523875 w 581025"/>
                <a:gd name="connsiteY6" fmla="*/ 19398 h 57498"/>
                <a:gd name="connsiteX7" fmla="*/ 538163 w 581025"/>
                <a:gd name="connsiteY7" fmla="*/ 14635 h 57498"/>
                <a:gd name="connsiteX8" fmla="*/ 566738 w 581025"/>
                <a:gd name="connsiteY8" fmla="*/ 348 h 57498"/>
                <a:gd name="connsiteX9" fmla="*/ 581025 w 581025"/>
                <a:gd name="connsiteY9" fmla="*/ 348 h 5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7498">
                  <a:moveTo>
                    <a:pt x="0" y="57498"/>
                  </a:moveTo>
                  <a:cubicBezTo>
                    <a:pt x="57765" y="47869"/>
                    <a:pt x="31825" y="51045"/>
                    <a:pt x="128588" y="47973"/>
                  </a:cubicBezTo>
                  <a:lnTo>
                    <a:pt x="328613" y="43210"/>
                  </a:lnTo>
                  <a:cubicBezTo>
                    <a:pt x="333375" y="41623"/>
                    <a:pt x="338410" y="40693"/>
                    <a:pt x="342900" y="38448"/>
                  </a:cubicBezTo>
                  <a:cubicBezTo>
                    <a:pt x="348020" y="35888"/>
                    <a:pt x="351635" y="30311"/>
                    <a:pt x="357188" y="28923"/>
                  </a:cubicBezTo>
                  <a:cubicBezTo>
                    <a:pt x="371134" y="25436"/>
                    <a:pt x="385698" y="24980"/>
                    <a:pt x="400050" y="24160"/>
                  </a:cubicBezTo>
                  <a:cubicBezTo>
                    <a:pt x="441288" y="21804"/>
                    <a:pt x="482600" y="20985"/>
                    <a:pt x="523875" y="19398"/>
                  </a:cubicBezTo>
                  <a:cubicBezTo>
                    <a:pt x="528638" y="17810"/>
                    <a:pt x="533673" y="16880"/>
                    <a:pt x="538163" y="14635"/>
                  </a:cubicBezTo>
                  <a:cubicBezTo>
                    <a:pt x="554621" y="6406"/>
                    <a:pt x="548779" y="3341"/>
                    <a:pt x="566738" y="348"/>
                  </a:cubicBezTo>
                  <a:cubicBezTo>
                    <a:pt x="571436" y="-435"/>
                    <a:pt x="576263" y="348"/>
                    <a:pt x="581025" y="348"/>
                  </a:cubicBez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475037" y="4640262"/>
            <a:ext cx="687439" cy="557795"/>
            <a:chOff x="3475037" y="3134758"/>
            <a:chExt cx="687439" cy="557795"/>
          </a:xfrm>
        </p:grpSpPr>
        <p:sp>
          <p:nvSpPr>
            <p:cNvPr id="22" name="Rectangle 21"/>
            <p:cNvSpPr/>
            <p:nvPr/>
          </p:nvSpPr>
          <p:spPr>
            <a:xfrm>
              <a:off x="3475037" y="3134758"/>
              <a:ext cx="687439" cy="255588"/>
            </a:xfrm>
            <a:prstGeom prst="rect">
              <a:avLst/>
            </a:prstGeom>
            <a:solidFill>
              <a:srgbClr val="FFFF00"/>
            </a:solidFill>
          </p:spPr>
          <p:txBody>
            <a:bodyPr wrap="none" lIns="0" tIns="0" rIns="0" bIns="0" anchor="ctr" anchorCtr="1">
              <a:noAutofit/>
            </a:bodyPr>
            <a:lstStyle/>
            <a:p>
              <a:r>
                <a:rPr lang="en-US" dirty="0" err="1" smtClean="0">
                  <a:solidFill>
                    <a:srgbClr val="000000"/>
                  </a:solidFill>
                  <a:latin typeface="Consolas" panose="020B0609020204030204" pitchFamily="49" charset="0"/>
                  <a:cs typeface="Consolas" panose="020B0609020204030204" pitchFamily="49" charset="0"/>
                </a:rPr>
                <a:t>Async</a:t>
              </a:r>
              <a:endParaRPr lang="en-US" dirty="0">
                <a:solidFill>
                  <a:srgbClr val="000000"/>
                </a:solidFill>
                <a:latin typeface="Consolas" panose="020B0609020204030204" pitchFamily="49" charset="0"/>
                <a:cs typeface="Consolas" panose="020B0609020204030204" pitchFamily="49" charset="0"/>
              </a:endParaRPr>
            </a:p>
          </p:txBody>
        </p:sp>
        <p:sp>
          <p:nvSpPr>
            <p:cNvPr id="10" name="Freeform 9"/>
            <p:cNvSpPr/>
            <p:nvPr/>
          </p:nvSpPr>
          <p:spPr bwMode="auto">
            <a:xfrm>
              <a:off x="3737793" y="3470101"/>
              <a:ext cx="161925" cy="222452"/>
            </a:xfrm>
            <a:custGeom>
              <a:avLst/>
              <a:gdLst>
                <a:gd name="connsiteX0" fmla="*/ 0 w 161925"/>
                <a:gd name="connsiteY0" fmla="*/ 222452 h 222452"/>
                <a:gd name="connsiteX1" fmla="*/ 15875 w 161925"/>
                <a:gd name="connsiteY1" fmla="*/ 216102 h 222452"/>
                <a:gd name="connsiteX2" fmla="*/ 28575 w 161925"/>
                <a:gd name="connsiteY2" fmla="*/ 193877 h 222452"/>
                <a:gd name="connsiteX3" fmla="*/ 38100 w 161925"/>
                <a:gd name="connsiteY3" fmla="*/ 184352 h 222452"/>
                <a:gd name="connsiteX4" fmla="*/ 47625 w 161925"/>
                <a:gd name="connsiteY4" fmla="*/ 165302 h 222452"/>
                <a:gd name="connsiteX5" fmla="*/ 50800 w 161925"/>
                <a:gd name="connsiteY5" fmla="*/ 111327 h 222452"/>
                <a:gd name="connsiteX6" fmla="*/ 57150 w 161925"/>
                <a:gd name="connsiteY6" fmla="*/ 98627 h 222452"/>
                <a:gd name="connsiteX7" fmla="*/ 63500 w 161925"/>
                <a:gd name="connsiteY7" fmla="*/ 79577 h 222452"/>
                <a:gd name="connsiteX8" fmla="*/ 73025 w 161925"/>
                <a:gd name="connsiteY8" fmla="*/ 54177 h 222452"/>
                <a:gd name="connsiteX9" fmla="*/ 85725 w 161925"/>
                <a:gd name="connsiteY9" fmla="*/ 35127 h 222452"/>
                <a:gd name="connsiteX10" fmla="*/ 95250 w 161925"/>
                <a:gd name="connsiteY10" fmla="*/ 35127 h 222452"/>
                <a:gd name="connsiteX11" fmla="*/ 107950 w 161925"/>
                <a:gd name="connsiteY11" fmla="*/ 70052 h 222452"/>
                <a:gd name="connsiteX12" fmla="*/ 111125 w 161925"/>
                <a:gd name="connsiteY12" fmla="*/ 127202 h 222452"/>
                <a:gd name="connsiteX13" fmla="*/ 114300 w 161925"/>
                <a:gd name="connsiteY13" fmla="*/ 136727 h 222452"/>
                <a:gd name="connsiteX14" fmla="*/ 133350 w 161925"/>
                <a:gd name="connsiteY14" fmla="*/ 149427 h 222452"/>
                <a:gd name="connsiteX15" fmla="*/ 152400 w 161925"/>
                <a:gd name="connsiteY15" fmla="*/ 178002 h 222452"/>
                <a:gd name="connsiteX16" fmla="*/ 158750 w 161925"/>
                <a:gd name="connsiteY16" fmla="*/ 187527 h 222452"/>
                <a:gd name="connsiteX17" fmla="*/ 161925 w 161925"/>
                <a:gd name="connsiteY17" fmla="*/ 197052 h 22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1925" h="222452">
                  <a:moveTo>
                    <a:pt x="0" y="222452"/>
                  </a:moveTo>
                  <a:cubicBezTo>
                    <a:pt x="5292" y="220335"/>
                    <a:pt x="11237" y="219415"/>
                    <a:pt x="15875" y="216102"/>
                  </a:cubicBezTo>
                  <a:cubicBezTo>
                    <a:pt x="20250" y="212977"/>
                    <a:pt x="26225" y="197167"/>
                    <a:pt x="28575" y="193877"/>
                  </a:cubicBezTo>
                  <a:cubicBezTo>
                    <a:pt x="31185" y="190223"/>
                    <a:pt x="35225" y="187801"/>
                    <a:pt x="38100" y="184352"/>
                  </a:cubicBezTo>
                  <a:cubicBezTo>
                    <a:pt x="44939" y="176146"/>
                    <a:pt x="44443" y="174848"/>
                    <a:pt x="47625" y="165302"/>
                  </a:cubicBezTo>
                  <a:cubicBezTo>
                    <a:pt x="48683" y="147310"/>
                    <a:pt x="48251" y="129169"/>
                    <a:pt x="50800" y="111327"/>
                  </a:cubicBezTo>
                  <a:cubicBezTo>
                    <a:pt x="51469" y="106642"/>
                    <a:pt x="55392" y="103021"/>
                    <a:pt x="57150" y="98627"/>
                  </a:cubicBezTo>
                  <a:cubicBezTo>
                    <a:pt x="59636" y="92412"/>
                    <a:pt x="61383" y="85927"/>
                    <a:pt x="63500" y="79577"/>
                  </a:cubicBezTo>
                  <a:cubicBezTo>
                    <a:pt x="65929" y="72289"/>
                    <a:pt x="69771" y="60143"/>
                    <a:pt x="73025" y="54177"/>
                  </a:cubicBezTo>
                  <a:cubicBezTo>
                    <a:pt x="76679" y="47477"/>
                    <a:pt x="85725" y="35127"/>
                    <a:pt x="85725" y="35127"/>
                  </a:cubicBezTo>
                  <a:cubicBezTo>
                    <a:pt x="90655" y="-19101"/>
                    <a:pt x="86117" y="-3688"/>
                    <a:pt x="95250" y="35127"/>
                  </a:cubicBezTo>
                  <a:cubicBezTo>
                    <a:pt x="97579" y="45026"/>
                    <a:pt x="104072" y="60358"/>
                    <a:pt x="107950" y="70052"/>
                  </a:cubicBezTo>
                  <a:cubicBezTo>
                    <a:pt x="109008" y="89102"/>
                    <a:pt x="109316" y="108209"/>
                    <a:pt x="111125" y="127202"/>
                  </a:cubicBezTo>
                  <a:cubicBezTo>
                    <a:pt x="111442" y="130534"/>
                    <a:pt x="111933" y="134360"/>
                    <a:pt x="114300" y="136727"/>
                  </a:cubicBezTo>
                  <a:cubicBezTo>
                    <a:pt x="119696" y="142123"/>
                    <a:pt x="133350" y="149427"/>
                    <a:pt x="133350" y="149427"/>
                  </a:cubicBezTo>
                  <a:lnTo>
                    <a:pt x="152400" y="178002"/>
                  </a:lnTo>
                  <a:cubicBezTo>
                    <a:pt x="154517" y="181177"/>
                    <a:pt x="157543" y="183907"/>
                    <a:pt x="158750" y="187527"/>
                  </a:cubicBezTo>
                  <a:lnTo>
                    <a:pt x="161925" y="197052"/>
                  </a:ln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2139634" y="1977517"/>
            <a:ext cx="687439" cy="512993"/>
            <a:chOff x="1646237" y="1668462"/>
            <a:chExt cx="687439" cy="512993"/>
          </a:xfrm>
        </p:grpSpPr>
        <p:sp>
          <p:nvSpPr>
            <p:cNvPr id="24" name="Rectangle 23"/>
            <p:cNvSpPr/>
            <p:nvPr/>
          </p:nvSpPr>
          <p:spPr>
            <a:xfrm>
              <a:off x="1646237" y="1668462"/>
              <a:ext cx="687439" cy="255588"/>
            </a:xfrm>
            <a:prstGeom prst="rect">
              <a:avLst/>
            </a:prstGeom>
            <a:solidFill>
              <a:srgbClr val="FFFF00"/>
            </a:solidFill>
          </p:spPr>
          <p:txBody>
            <a:bodyPr wrap="none" lIns="0" tIns="0" rIns="0" bIns="0" anchor="ctr" anchorCtr="1">
              <a:noAutofit/>
            </a:bodyPr>
            <a:lstStyle/>
            <a:p>
              <a:r>
                <a:rPr lang="en-US" dirty="0" err="1" smtClean="0">
                  <a:solidFill>
                    <a:srgbClr val="000000"/>
                  </a:solidFill>
                  <a:latin typeface="Consolas" panose="020B0609020204030204" pitchFamily="49" charset="0"/>
                  <a:cs typeface="Consolas" panose="020B0609020204030204" pitchFamily="49" charset="0"/>
                </a:rPr>
                <a:t>Async</a:t>
              </a:r>
              <a:endParaRPr lang="en-US" dirty="0">
                <a:solidFill>
                  <a:srgbClr val="000000"/>
                </a:solidFill>
                <a:latin typeface="Consolas" panose="020B0609020204030204" pitchFamily="49" charset="0"/>
                <a:cs typeface="Consolas" panose="020B0609020204030204" pitchFamily="49" charset="0"/>
              </a:endParaRPr>
            </a:p>
          </p:txBody>
        </p:sp>
        <p:sp>
          <p:nvSpPr>
            <p:cNvPr id="26" name="Freeform 25"/>
            <p:cNvSpPr/>
            <p:nvPr/>
          </p:nvSpPr>
          <p:spPr bwMode="auto">
            <a:xfrm>
              <a:off x="1828031" y="1959003"/>
              <a:ext cx="161925" cy="222452"/>
            </a:xfrm>
            <a:custGeom>
              <a:avLst/>
              <a:gdLst>
                <a:gd name="connsiteX0" fmla="*/ 0 w 161925"/>
                <a:gd name="connsiteY0" fmla="*/ 222452 h 222452"/>
                <a:gd name="connsiteX1" fmla="*/ 15875 w 161925"/>
                <a:gd name="connsiteY1" fmla="*/ 216102 h 222452"/>
                <a:gd name="connsiteX2" fmla="*/ 28575 w 161925"/>
                <a:gd name="connsiteY2" fmla="*/ 193877 h 222452"/>
                <a:gd name="connsiteX3" fmla="*/ 38100 w 161925"/>
                <a:gd name="connsiteY3" fmla="*/ 184352 h 222452"/>
                <a:gd name="connsiteX4" fmla="*/ 47625 w 161925"/>
                <a:gd name="connsiteY4" fmla="*/ 165302 h 222452"/>
                <a:gd name="connsiteX5" fmla="*/ 50800 w 161925"/>
                <a:gd name="connsiteY5" fmla="*/ 111327 h 222452"/>
                <a:gd name="connsiteX6" fmla="*/ 57150 w 161925"/>
                <a:gd name="connsiteY6" fmla="*/ 98627 h 222452"/>
                <a:gd name="connsiteX7" fmla="*/ 63500 w 161925"/>
                <a:gd name="connsiteY7" fmla="*/ 79577 h 222452"/>
                <a:gd name="connsiteX8" fmla="*/ 73025 w 161925"/>
                <a:gd name="connsiteY8" fmla="*/ 54177 h 222452"/>
                <a:gd name="connsiteX9" fmla="*/ 85725 w 161925"/>
                <a:gd name="connsiteY9" fmla="*/ 35127 h 222452"/>
                <a:gd name="connsiteX10" fmla="*/ 95250 w 161925"/>
                <a:gd name="connsiteY10" fmla="*/ 35127 h 222452"/>
                <a:gd name="connsiteX11" fmla="*/ 107950 w 161925"/>
                <a:gd name="connsiteY11" fmla="*/ 70052 h 222452"/>
                <a:gd name="connsiteX12" fmla="*/ 111125 w 161925"/>
                <a:gd name="connsiteY12" fmla="*/ 127202 h 222452"/>
                <a:gd name="connsiteX13" fmla="*/ 114300 w 161925"/>
                <a:gd name="connsiteY13" fmla="*/ 136727 h 222452"/>
                <a:gd name="connsiteX14" fmla="*/ 133350 w 161925"/>
                <a:gd name="connsiteY14" fmla="*/ 149427 h 222452"/>
                <a:gd name="connsiteX15" fmla="*/ 152400 w 161925"/>
                <a:gd name="connsiteY15" fmla="*/ 178002 h 222452"/>
                <a:gd name="connsiteX16" fmla="*/ 158750 w 161925"/>
                <a:gd name="connsiteY16" fmla="*/ 187527 h 222452"/>
                <a:gd name="connsiteX17" fmla="*/ 161925 w 161925"/>
                <a:gd name="connsiteY17" fmla="*/ 197052 h 22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1925" h="222452">
                  <a:moveTo>
                    <a:pt x="0" y="222452"/>
                  </a:moveTo>
                  <a:cubicBezTo>
                    <a:pt x="5292" y="220335"/>
                    <a:pt x="11237" y="219415"/>
                    <a:pt x="15875" y="216102"/>
                  </a:cubicBezTo>
                  <a:cubicBezTo>
                    <a:pt x="20250" y="212977"/>
                    <a:pt x="26225" y="197167"/>
                    <a:pt x="28575" y="193877"/>
                  </a:cubicBezTo>
                  <a:cubicBezTo>
                    <a:pt x="31185" y="190223"/>
                    <a:pt x="35225" y="187801"/>
                    <a:pt x="38100" y="184352"/>
                  </a:cubicBezTo>
                  <a:cubicBezTo>
                    <a:pt x="44939" y="176146"/>
                    <a:pt x="44443" y="174848"/>
                    <a:pt x="47625" y="165302"/>
                  </a:cubicBezTo>
                  <a:cubicBezTo>
                    <a:pt x="48683" y="147310"/>
                    <a:pt x="48251" y="129169"/>
                    <a:pt x="50800" y="111327"/>
                  </a:cubicBezTo>
                  <a:cubicBezTo>
                    <a:pt x="51469" y="106642"/>
                    <a:pt x="55392" y="103021"/>
                    <a:pt x="57150" y="98627"/>
                  </a:cubicBezTo>
                  <a:cubicBezTo>
                    <a:pt x="59636" y="92412"/>
                    <a:pt x="61383" y="85927"/>
                    <a:pt x="63500" y="79577"/>
                  </a:cubicBezTo>
                  <a:cubicBezTo>
                    <a:pt x="65929" y="72289"/>
                    <a:pt x="69771" y="60143"/>
                    <a:pt x="73025" y="54177"/>
                  </a:cubicBezTo>
                  <a:cubicBezTo>
                    <a:pt x="76679" y="47477"/>
                    <a:pt x="85725" y="35127"/>
                    <a:pt x="85725" y="35127"/>
                  </a:cubicBezTo>
                  <a:cubicBezTo>
                    <a:pt x="90655" y="-19101"/>
                    <a:pt x="86117" y="-3688"/>
                    <a:pt x="95250" y="35127"/>
                  </a:cubicBezTo>
                  <a:cubicBezTo>
                    <a:pt x="97579" y="45026"/>
                    <a:pt x="104072" y="60358"/>
                    <a:pt x="107950" y="70052"/>
                  </a:cubicBezTo>
                  <a:cubicBezTo>
                    <a:pt x="109008" y="89102"/>
                    <a:pt x="109316" y="108209"/>
                    <a:pt x="111125" y="127202"/>
                  </a:cubicBezTo>
                  <a:cubicBezTo>
                    <a:pt x="111442" y="130534"/>
                    <a:pt x="111933" y="134360"/>
                    <a:pt x="114300" y="136727"/>
                  </a:cubicBezTo>
                  <a:cubicBezTo>
                    <a:pt x="119696" y="142123"/>
                    <a:pt x="133350" y="149427"/>
                    <a:pt x="133350" y="149427"/>
                  </a:cubicBezTo>
                  <a:lnTo>
                    <a:pt x="152400" y="178002"/>
                  </a:lnTo>
                  <a:cubicBezTo>
                    <a:pt x="154517" y="181177"/>
                    <a:pt x="157543" y="183907"/>
                    <a:pt x="158750" y="187527"/>
                  </a:cubicBezTo>
                  <a:lnTo>
                    <a:pt x="161925" y="197052"/>
                  </a:ln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p:cNvSpPr/>
          <p:nvPr/>
        </p:nvSpPr>
        <p:spPr>
          <a:xfrm>
            <a:off x="730198" y="2149593"/>
            <a:ext cx="687439" cy="255588"/>
          </a:xfrm>
          <a:prstGeom prst="rect">
            <a:avLst/>
          </a:prstGeom>
          <a:solidFill>
            <a:srgbClr val="FFFF00"/>
          </a:solidFill>
        </p:spPr>
        <p:txBody>
          <a:bodyPr wrap="none" lIns="0" tIns="0" rIns="0" bIns="0" anchor="ctr" anchorCtr="1">
            <a:noAutofit/>
          </a:bodyPr>
          <a:lstStyle/>
          <a:p>
            <a:r>
              <a:rPr lang="en-US" dirty="0" smtClean="0">
                <a:solidFill>
                  <a:schemeClr val="bg2"/>
                </a:solidFill>
                <a:latin typeface="Consolas" panose="020B0609020204030204" pitchFamily="49" charset="0"/>
                <a:cs typeface="Consolas" panose="020B0609020204030204" pitchFamily="49" charset="0"/>
              </a:rPr>
              <a:t>await</a:t>
            </a:r>
            <a:endParaRPr lang="en-US" dirty="0">
              <a:solidFill>
                <a:schemeClr val="bg2"/>
              </a:solidFill>
              <a:latin typeface="Consolas" panose="020B0609020204030204" pitchFamily="49" charset="0"/>
              <a:cs typeface="Consolas" panose="020B0609020204030204" pitchFamily="49" charset="0"/>
            </a:endParaRPr>
          </a:p>
        </p:txBody>
      </p:sp>
      <p:sp>
        <p:nvSpPr>
          <p:cNvPr id="42" name="Freeform 41"/>
          <p:cNvSpPr/>
          <p:nvPr/>
        </p:nvSpPr>
        <p:spPr bwMode="auto">
          <a:xfrm>
            <a:off x="1417637" y="2525578"/>
            <a:ext cx="3052005" cy="90754"/>
          </a:xfrm>
          <a:custGeom>
            <a:avLst/>
            <a:gdLst>
              <a:gd name="connsiteX0" fmla="*/ 0 w 581025"/>
              <a:gd name="connsiteY0" fmla="*/ 57498 h 57498"/>
              <a:gd name="connsiteX1" fmla="*/ 128588 w 581025"/>
              <a:gd name="connsiteY1" fmla="*/ 47973 h 57498"/>
              <a:gd name="connsiteX2" fmla="*/ 328613 w 581025"/>
              <a:gd name="connsiteY2" fmla="*/ 43210 h 57498"/>
              <a:gd name="connsiteX3" fmla="*/ 342900 w 581025"/>
              <a:gd name="connsiteY3" fmla="*/ 38448 h 57498"/>
              <a:gd name="connsiteX4" fmla="*/ 357188 w 581025"/>
              <a:gd name="connsiteY4" fmla="*/ 28923 h 57498"/>
              <a:gd name="connsiteX5" fmla="*/ 400050 w 581025"/>
              <a:gd name="connsiteY5" fmla="*/ 24160 h 57498"/>
              <a:gd name="connsiteX6" fmla="*/ 523875 w 581025"/>
              <a:gd name="connsiteY6" fmla="*/ 19398 h 57498"/>
              <a:gd name="connsiteX7" fmla="*/ 538163 w 581025"/>
              <a:gd name="connsiteY7" fmla="*/ 14635 h 57498"/>
              <a:gd name="connsiteX8" fmla="*/ 566738 w 581025"/>
              <a:gd name="connsiteY8" fmla="*/ 348 h 57498"/>
              <a:gd name="connsiteX9" fmla="*/ 581025 w 581025"/>
              <a:gd name="connsiteY9" fmla="*/ 348 h 5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7498">
                <a:moveTo>
                  <a:pt x="0" y="57498"/>
                </a:moveTo>
                <a:cubicBezTo>
                  <a:pt x="57765" y="47869"/>
                  <a:pt x="31825" y="51045"/>
                  <a:pt x="128588" y="47973"/>
                </a:cubicBezTo>
                <a:lnTo>
                  <a:pt x="328613" y="43210"/>
                </a:lnTo>
                <a:cubicBezTo>
                  <a:pt x="333375" y="41623"/>
                  <a:pt x="338410" y="40693"/>
                  <a:pt x="342900" y="38448"/>
                </a:cubicBezTo>
                <a:cubicBezTo>
                  <a:pt x="348020" y="35888"/>
                  <a:pt x="351635" y="30311"/>
                  <a:pt x="357188" y="28923"/>
                </a:cubicBezTo>
                <a:cubicBezTo>
                  <a:pt x="371134" y="25436"/>
                  <a:pt x="385698" y="24980"/>
                  <a:pt x="400050" y="24160"/>
                </a:cubicBezTo>
                <a:cubicBezTo>
                  <a:pt x="441288" y="21804"/>
                  <a:pt x="482600" y="20985"/>
                  <a:pt x="523875" y="19398"/>
                </a:cubicBezTo>
                <a:cubicBezTo>
                  <a:pt x="528638" y="17810"/>
                  <a:pt x="533673" y="16880"/>
                  <a:pt x="538163" y="14635"/>
                </a:cubicBezTo>
                <a:cubicBezTo>
                  <a:pt x="554621" y="6406"/>
                  <a:pt x="548779" y="3341"/>
                  <a:pt x="566738" y="348"/>
                </a:cubicBezTo>
                <a:cubicBezTo>
                  <a:pt x="571436" y="-435"/>
                  <a:pt x="576263" y="348"/>
                  <a:pt x="581025" y="348"/>
                </a:cubicBez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8702158"/>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500"/>
                            </p:stCondLst>
                            <p:childTnLst>
                              <p:par>
                                <p:cTn id="13" presetID="22" presetClass="entr" presetSubtype="4" fill="hold" nodeType="after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2500"/>
                            </p:stCondLst>
                            <p:childTnLst>
                              <p:par>
                                <p:cTn id="17" presetID="22" presetClass="entr" presetSubtype="8" fill="hold" grpId="0" nodeType="afterEffect">
                                  <p:stCondLst>
                                    <p:cond delay="50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childTnLst>
                          </p:cTn>
                        </p:par>
                        <p:par>
                          <p:cTn id="20" fill="hold">
                            <p:stCondLst>
                              <p:cond delay="3500"/>
                            </p:stCondLst>
                            <p:childTnLst>
                              <p:par>
                                <p:cTn id="21" presetID="22" presetClass="entr" presetSubtype="8" fill="hold" grpId="0" nodeType="afterEffect">
                                  <p:stCondLst>
                                    <p:cond delay="50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with </a:t>
            </a:r>
            <a:r>
              <a:rPr lang="en-US" dirty="0" err="1" smtClean="0"/>
              <a:t>async</a:t>
            </a:r>
            <a:r>
              <a:rPr lang="en-US" dirty="0" smtClean="0"/>
              <a:t> void v2</a:t>
            </a:r>
            <a:endParaRPr lang="en-US" dirty="0"/>
          </a:p>
        </p:txBody>
      </p:sp>
      <p:sp>
        <p:nvSpPr>
          <p:cNvPr id="7" name="Text Placeholder 2"/>
          <p:cNvSpPr txBox="1">
            <a:spLocks/>
          </p:cNvSpPr>
          <p:nvPr/>
        </p:nvSpPr>
        <p:spPr>
          <a:xfrm>
            <a:off x="274637" y="1214436"/>
            <a:ext cx="11887199" cy="5309146"/>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008000"/>
                </a:solidFill>
                <a:highlight>
                  <a:srgbClr val="FFFFFF"/>
                </a:highlight>
                <a:latin typeface="Consolas" panose="020B0609020204030204" pitchFamily="49" charset="0"/>
              </a:rPr>
              <a:t>// Q. It sometimes shows </a:t>
            </a:r>
            <a:r>
              <a:rPr lang="en-US" sz="1800" dirty="0" err="1">
                <a:solidFill>
                  <a:srgbClr val="008000"/>
                </a:solidFill>
                <a:highlight>
                  <a:srgbClr val="FFFFFF"/>
                </a:highlight>
                <a:latin typeface="Consolas" panose="020B0609020204030204" pitchFamily="49" charset="0"/>
              </a:rPr>
              <a:t>PixelWidth</a:t>
            </a:r>
            <a:r>
              <a:rPr lang="en-US" sz="1800" dirty="0">
                <a:solidFill>
                  <a:srgbClr val="008000"/>
                </a:solidFill>
                <a:highlight>
                  <a:srgbClr val="FFFFFF"/>
                </a:highlight>
                <a:latin typeface="Consolas" panose="020B0609020204030204" pitchFamily="49" charset="0"/>
              </a:rPr>
              <a:t> and </a:t>
            </a:r>
            <a:r>
              <a:rPr lang="en-US" sz="1800" dirty="0" err="1">
                <a:solidFill>
                  <a:srgbClr val="008000"/>
                </a:solidFill>
                <a:highlight>
                  <a:srgbClr val="FFFFFF"/>
                </a:highlight>
                <a:latin typeface="Consolas" panose="020B0609020204030204" pitchFamily="49" charset="0"/>
              </a:rPr>
              <a:t>PixelHeight</a:t>
            </a:r>
            <a:r>
              <a:rPr lang="en-US" sz="1800" dirty="0">
                <a:solidFill>
                  <a:srgbClr val="008000"/>
                </a:solidFill>
                <a:highlight>
                  <a:srgbClr val="FFFFFF"/>
                </a:highlight>
                <a:latin typeface="Consolas" panose="020B0609020204030204" pitchFamily="49" charset="0"/>
              </a:rPr>
              <a:t> are both 0 ???</a:t>
            </a:r>
            <a:endParaRPr lang="en-US" sz="1800" dirty="0">
              <a:solidFill>
                <a:srgbClr val="000000"/>
              </a:solidFill>
              <a:highlight>
                <a:srgbClr val="FFFFFF"/>
              </a:highlight>
              <a:latin typeface="Consolas" panose="020B0609020204030204" pitchFamily="49" charset="0"/>
            </a:endParaRPr>
          </a:p>
          <a:p>
            <a:r>
              <a:rPr lang="en-US" sz="1800" dirty="0" err="1">
                <a:solidFill>
                  <a:srgbClr val="2B91AF"/>
                </a:solidFill>
                <a:highlight>
                  <a:srgbClr val="FFFFFF"/>
                </a:highlight>
                <a:latin typeface="Consolas" panose="020B0609020204030204" pitchFamily="49" charset="0"/>
              </a:rPr>
              <a:t>BitmapImage</a:t>
            </a:r>
            <a:r>
              <a:rPr lang="en-US" sz="1800" dirty="0">
                <a:solidFill>
                  <a:srgbClr val="2B91AF"/>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m_bmp</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override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effectLst>
                  <a:glow rad="254000">
                    <a:srgbClr val="FFFF00"/>
                  </a:glow>
                </a:effectLst>
                <a:highlight>
                  <a:srgbClr val="FFFFFF"/>
                </a:highlight>
                <a:latin typeface="Consolas" panose="020B0609020204030204" pitchFamily="49" charset="0"/>
              </a:rPr>
              <a:t>async</a:t>
            </a:r>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smtClean="0">
                <a:solidFill>
                  <a:srgbClr val="0000FF"/>
                </a:solidFill>
                <a:effectLst>
                  <a:glow rad="254000">
                    <a:srgbClr val="FFFF00"/>
                  </a:glow>
                </a:effectLst>
                <a:highlight>
                  <a:srgbClr val="FFFFFF"/>
                </a:highlight>
                <a:latin typeface="Consolas" panose="020B0609020204030204" pitchFamily="49" charset="0"/>
              </a:rPr>
              <a:t>void</a:t>
            </a:r>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err="1" smtClean="0">
                <a:solidFill>
                  <a:srgbClr val="000000"/>
                </a:solidFill>
                <a:effectLst>
                  <a:glow rad="254000">
                    <a:srgbClr val="FFFF00"/>
                  </a:glow>
                </a:effectLst>
                <a:highlight>
                  <a:srgbClr val="FFFFFF"/>
                </a:highlight>
                <a:latin typeface="Consolas" panose="020B0609020204030204" pitchFamily="49" charset="0"/>
              </a:rPr>
              <a:t>OnNavigatedTo</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2B91AF"/>
                </a:solidFill>
                <a:highlight>
                  <a:srgbClr val="FFFFFF"/>
                </a:highlight>
                <a:latin typeface="Consolas" panose="020B0609020204030204" pitchFamily="49" charset="0"/>
              </a:rPr>
              <a:t>NavigationEventArgs</a:t>
            </a:r>
            <a:r>
              <a:rPr lang="en-US" sz="1800" dirty="0" smtClean="0">
                <a:solidFill>
                  <a:srgbClr val="000000"/>
                </a:solidFill>
                <a:highlight>
                  <a:srgbClr val="FFFFFF"/>
                </a:highlight>
                <a:latin typeface="Consolas" panose="020B0609020204030204" pitchFamily="49" charset="0"/>
              </a:rPr>
              <a:t> e) {</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base</a:t>
            </a:r>
            <a:r>
              <a:rPr lang="en-US" sz="1800" dirty="0" err="1" smtClean="0">
                <a:solidFill>
                  <a:srgbClr val="000000"/>
                </a:solidFill>
                <a:highlight>
                  <a:srgbClr val="FFFFFF"/>
                </a:highlight>
                <a:latin typeface="Consolas" panose="020B0609020204030204" pitchFamily="49" charset="0"/>
              </a:rPr>
              <a:t>.OnNavigatedTo</a:t>
            </a:r>
            <a:r>
              <a:rPr lang="en-US" sz="1800" dirty="0" smtClean="0">
                <a:solidFill>
                  <a:srgbClr val="000000"/>
                </a:solidFill>
                <a:highlight>
                  <a:srgbClr val="FFFFFF"/>
                </a:highlight>
                <a:latin typeface="Consolas" panose="020B0609020204030204" pitchFamily="49" charset="0"/>
              </a:rPr>
              <a:t>(e);</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 </a:t>
            </a:r>
            <a:r>
              <a:rPr lang="en-US" sz="1800" dirty="0" err="1" smtClean="0">
                <a:solidFill>
                  <a:srgbClr val="000000"/>
                </a:solidFill>
                <a:highlight>
                  <a:srgbClr val="FFFFFF"/>
                </a:highlight>
                <a:latin typeface="Consolas" panose="020B0609020204030204" pitchFamily="49" charset="0"/>
              </a:rPr>
              <a:t>PlayIntroSoundAsync</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image1.Source = </a:t>
            </a:r>
            <a:r>
              <a:rPr lang="en-US" sz="1800" dirty="0" err="1" smtClean="0">
                <a:solidFill>
                  <a:srgbClr val="000000"/>
                </a:solidFill>
                <a:effectLst>
                  <a:glow rad="381000">
                    <a:srgbClr val="FFFF00"/>
                  </a:glow>
                </a:effectLst>
                <a:highlight>
                  <a:srgbClr val="FFFFFF"/>
                </a:highlight>
                <a:latin typeface="Consolas" panose="020B0609020204030204" pitchFamily="49" charset="0"/>
              </a:rPr>
              <a:t>m_bmp</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2B91AF"/>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Canvas</a:t>
            </a:r>
            <a:r>
              <a:rPr lang="en-US" sz="1800" dirty="0" err="1" smtClean="0">
                <a:solidFill>
                  <a:srgbClr val="000000"/>
                </a:solidFill>
                <a:highlight>
                  <a:srgbClr val="FFFFFF"/>
                </a:highlight>
                <a:latin typeface="Consolas" panose="020B0609020204030204" pitchFamily="49" charset="0"/>
              </a:rPr>
              <a:t>.SetLeft</a:t>
            </a:r>
            <a:r>
              <a:rPr lang="en-US" sz="1800" dirty="0" smtClean="0">
                <a:solidFill>
                  <a:srgbClr val="000000"/>
                </a:solidFill>
                <a:highlight>
                  <a:srgbClr val="FFFFFF"/>
                </a:highlight>
                <a:latin typeface="Consolas" panose="020B0609020204030204" pitchFamily="49" charset="0"/>
              </a:rPr>
              <a:t>(image1, </a:t>
            </a:r>
            <a:r>
              <a:rPr lang="en-US" sz="1800" dirty="0" err="1" smtClean="0">
                <a:solidFill>
                  <a:srgbClr val="2B91AF"/>
                </a:solidFill>
                <a:highlight>
                  <a:srgbClr val="FFFFFF"/>
                </a:highlight>
                <a:latin typeface="Consolas" panose="020B0609020204030204" pitchFamily="49" charset="0"/>
              </a:rPr>
              <a:t>Window</a:t>
            </a:r>
            <a:r>
              <a:rPr lang="en-US" sz="1800" dirty="0" err="1" smtClean="0">
                <a:solidFill>
                  <a:srgbClr val="000000"/>
                </a:solidFill>
                <a:highlight>
                  <a:srgbClr val="FFFFFF"/>
                </a:highlight>
                <a:latin typeface="Consolas" panose="020B0609020204030204" pitchFamily="49" charset="0"/>
              </a:rPr>
              <a:t>.Current.Bounds.Width</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m_bmp.PixelWidth</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override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effectLst>
                  <a:glow rad="254000">
                    <a:srgbClr val="FFFF00"/>
                  </a:glow>
                </a:effectLst>
                <a:highlight>
                  <a:srgbClr val="FFFFFF"/>
                </a:highlight>
                <a:latin typeface="Consolas" panose="020B0609020204030204" pitchFamily="49" charset="0"/>
              </a:rPr>
              <a:t>async</a:t>
            </a:r>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smtClean="0">
                <a:solidFill>
                  <a:srgbClr val="0000FF"/>
                </a:solidFill>
                <a:effectLst>
                  <a:glow rad="254000">
                    <a:srgbClr val="FFFF00"/>
                  </a:glow>
                </a:effectLst>
                <a:highlight>
                  <a:srgbClr val="FFFFFF"/>
                </a:highlight>
                <a:latin typeface="Consolas" panose="020B0609020204030204" pitchFamily="49" charset="0"/>
              </a:rPr>
              <a:t>void</a:t>
            </a:r>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err="1" smtClean="0">
                <a:solidFill>
                  <a:srgbClr val="000000"/>
                </a:solidFill>
                <a:effectLst>
                  <a:glow rad="254000">
                    <a:srgbClr val="FFFF00"/>
                  </a:glow>
                </a:effectLst>
                <a:highlight>
                  <a:srgbClr val="FFFFFF"/>
                </a:highlight>
                <a:latin typeface="Consolas" panose="020B0609020204030204" pitchFamily="49" charset="0"/>
              </a:rPr>
              <a:t>LoadState</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2B91AF"/>
                </a:solidFill>
                <a:highlight>
                  <a:srgbClr val="FFFFFF"/>
                </a:highlight>
                <a:latin typeface="Consolas" panose="020B0609020204030204" pitchFamily="49" charset="0"/>
              </a:rPr>
              <a:t>Object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nav</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Dictionary</a:t>
            </a:r>
            <a:r>
              <a:rPr lang="en-US" sz="1800" dirty="0" smtClean="0">
                <a:solidFill>
                  <a:srgbClr val="000000"/>
                </a:solidFill>
                <a:highlight>
                  <a:srgbClr val="FFFFFF"/>
                </a:highlight>
                <a:latin typeface="Consolas" panose="020B0609020204030204" pitchFamily="49" charset="0"/>
              </a:rPr>
              <a:t>&lt;</a:t>
            </a:r>
            <a:r>
              <a:rPr lang="en-US" sz="1800" dirty="0" smtClean="0">
                <a:solidFill>
                  <a:srgbClr val="2B91A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Object</a:t>
            </a:r>
            <a:r>
              <a:rPr lang="en-US" sz="1800" dirty="0" smtClean="0">
                <a:solidFill>
                  <a:srgbClr val="000000"/>
                </a:solidFill>
                <a:highlight>
                  <a:srgbClr val="FFFFFF"/>
                </a:highlight>
                <a:latin typeface="Consolas" panose="020B0609020204030204" pitchFamily="49" charset="0"/>
              </a:rPr>
              <a:t>&gt; </a:t>
            </a:r>
            <a:r>
              <a:rPr lang="en-US" sz="1800" dirty="0" err="1" smtClean="0">
                <a:solidFill>
                  <a:srgbClr val="000000"/>
                </a:solidFill>
                <a:highlight>
                  <a:srgbClr val="FFFFFF"/>
                </a:highlight>
                <a:latin typeface="Consolas" panose="020B0609020204030204" pitchFamily="49" charset="0"/>
              </a:rPr>
              <a:t>pageState</a:t>
            </a:r>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m_bmp</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BitmapImage</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file =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StorageFile</a:t>
            </a:r>
            <a:r>
              <a:rPr lang="en-US" sz="1800" dirty="0" err="1" smtClean="0">
                <a:solidFill>
                  <a:srgbClr val="000000"/>
                </a:solidFill>
                <a:highlight>
                  <a:srgbClr val="FFFFFF"/>
                </a:highlight>
                <a:latin typeface="Consolas" panose="020B0609020204030204" pitchFamily="49" charset="0"/>
              </a:rPr>
              <a:t>.GetFileFromApplicationUriAsync</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t>
            </a:r>
            <a:r>
              <a:rPr lang="en-US" sz="1800" dirty="0" err="1" smtClean="0">
                <a:solidFill>
                  <a:srgbClr val="A31515"/>
                </a:solidFill>
                <a:highlight>
                  <a:srgbClr val="FFFFFF"/>
                </a:highlight>
                <a:latin typeface="Consolas" panose="020B0609020204030204" pitchFamily="49" charset="0"/>
              </a:rPr>
              <a:t>ms-appx</a:t>
            </a:r>
            <a:r>
              <a:rPr lang="en-US" sz="1800" dirty="0" smtClean="0">
                <a:solidFill>
                  <a:srgbClr val="A31515"/>
                </a:solidFill>
                <a:highlight>
                  <a:srgbClr val="FFFFFF"/>
                </a:highlight>
                <a:latin typeface="Consolas" panose="020B0609020204030204" pitchFamily="49" charset="0"/>
              </a:rPr>
              <a:t>:///pic.png"</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using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stream =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file.OpenReadAsync</a:t>
            </a:r>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effectLst>
                  <a:glow rad="381000">
                    <a:srgbClr val="FFFF00"/>
                  </a:glow>
                </a:effectLst>
                <a:highlight>
                  <a:srgbClr val="FFFFFF"/>
                </a:highlight>
                <a:latin typeface="Consolas" panose="020B0609020204030204" pitchFamily="49" charset="0"/>
              </a:rPr>
              <a:t>m_bmp.SetSourceAsync</a:t>
            </a:r>
            <a:r>
              <a:rPr lang="en-US" sz="1800" dirty="0" smtClean="0">
                <a:solidFill>
                  <a:srgbClr val="000000"/>
                </a:solidFill>
                <a:highlight>
                  <a:srgbClr val="FFFFFF"/>
                </a:highlight>
                <a:latin typeface="Consolas" panose="020B0609020204030204" pitchFamily="49" charset="0"/>
              </a:rPr>
              <a:t>(stream);</a:t>
            </a:r>
          </a:p>
          <a:p>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grpSp>
        <p:nvGrpSpPr>
          <p:cNvPr id="30" name="Group 29"/>
          <p:cNvGrpSpPr/>
          <p:nvPr/>
        </p:nvGrpSpPr>
        <p:grpSpPr>
          <a:xfrm>
            <a:off x="2179637" y="2022544"/>
            <a:ext cx="155448" cy="700405"/>
            <a:chOff x="2179637" y="1716316"/>
            <a:chExt cx="155448" cy="700405"/>
          </a:xfrm>
        </p:grpSpPr>
        <p:cxnSp>
          <p:nvCxnSpPr>
            <p:cNvPr id="9" name="Straight Arrow Connector 8"/>
            <p:cNvCxnSpPr/>
            <p:nvPr/>
          </p:nvCxnSpPr>
          <p:spPr>
            <a:xfrm flipH="1">
              <a:off x="2236763" y="1716316"/>
              <a:ext cx="20598" cy="49231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bwMode="auto">
            <a:xfrm>
              <a:off x="2179637" y="2262733"/>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11" name="Straight Arrow Connector 10"/>
          <p:cNvCxnSpPr/>
          <p:nvPr/>
        </p:nvCxnSpPr>
        <p:spPr>
          <a:xfrm>
            <a:off x="2494485" y="5159594"/>
            <a:ext cx="0" cy="1004668"/>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2263891" y="2799267"/>
            <a:ext cx="308318" cy="2305276"/>
            <a:chOff x="2263891" y="2493039"/>
            <a:chExt cx="308318" cy="2305276"/>
          </a:xfrm>
        </p:grpSpPr>
        <p:cxnSp>
          <p:nvCxnSpPr>
            <p:cNvPr id="12" name="Straight Arrow Connector 11"/>
            <p:cNvCxnSpPr/>
            <p:nvPr/>
          </p:nvCxnSpPr>
          <p:spPr>
            <a:xfrm>
              <a:off x="2263891" y="2493039"/>
              <a:ext cx="201013" cy="209409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auto">
            <a:xfrm>
              <a:off x="2416761" y="4644327"/>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2" name="Group 31"/>
          <p:cNvGrpSpPr/>
          <p:nvPr/>
        </p:nvGrpSpPr>
        <p:grpSpPr>
          <a:xfrm>
            <a:off x="1425808" y="2842169"/>
            <a:ext cx="919827" cy="2037944"/>
            <a:chOff x="1425808" y="2535941"/>
            <a:chExt cx="919827" cy="2037944"/>
          </a:xfrm>
        </p:grpSpPr>
        <p:cxnSp>
          <p:nvCxnSpPr>
            <p:cNvPr id="17" name="Straight Arrow Connector 16"/>
            <p:cNvCxnSpPr/>
            <p:nvPr/>
          </p:nvCxnSpPr>
          <p:spPr>
            <a:xfrm flipH="1" flipV="1">
              <a:off x="1547448" y="2715066"/>
              <a:ext cx="798187" cy="185881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bwMode="auto">
            <a:xfrm>
              <a:off x="1425808" y="2535941"/>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2" name="Straight Arrow Connector 21"/>
          <p:cNvCxnSpPr/>
          <p:nvPr/>
        </p:nvCxnSpPr>
        <p:spPr>
          <a:xfrm flipH="1" flipV="1">
            <a:off x="385400" y="2155487"/>
            <a:ext cx="1049819" cy="661546"/>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472515" y="3063497"/>
            <a:ext cx="0" cy="1098807"/>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693853" y="2757269"/>
            <a:ext cx="8591710" cy="3896451"/>
          </a:xfrm>
          <a:prstGeom prst="rect">
            <a:avLst/>
          </a:prstGeom>
          <a:solidFill>
            <a:schemeClr val="tx1"/>
          </a:solidFill>
          <a:ln>
            <a:solidFill>
              <a:schemeClr val="bg1"/>
            </a:solidFill>
          </a:ln>
          <a:effectLst>
            <a:outerShdw blurRad="50800" dist="152400" dir="2700000" algn="tl" rotWithShape="0">
              <a:prstClr val="black">
                <a:alpha val="40000"/>
              </a:prstClr>
            </a:outerShdw>
          </a:effectLst>
        </p:spPr>
        <p:txBody>
          <a:bodyPr wrap="square" lIns="182880" tIns="146304" rIns="182880" bIns="146304" rtlCol="0">
            <a:spAutoFit/>
          </a:bodyPr>
          <a:lstStyle/>
          <a:p>
            <a:pPr lvl="0">
              <a:lnSpc>
                <a:spcPct val="90000"/>
              </a:lnSpc>
              <a:spcBef>
                <a:spcPct val="20000"/>
              </a:spcBef>
              <a:buSzPct val="90000"/>
            </a:pPr>
            <a:r>
              <a:rPr lang="en-US" dirty="0">
                <a:solidFill>
                  <a:srgbClr val="0000FF"/>
                </a:solidFill>
                <a:highlight>
                  <a:srgbClr val="FFFFFF"/>
                </a:highlight>
                <a:latin typeface="Consolas" panose="020B0609020204030204" pitchFamily="49" charset="0"/>
                <a:cs typeface="Segoe UI" pitchFamily="34" charset="0"/>
              </a:rPr>
              <a:t>class</a:t>
            </a:r>
            <a:r>
              <a:rPr lang="en-US" dirty="0">
                <a:solidFill>
                  <a:srgbClr val="000000"/>
                </a:solidFill>
                <a:highlight>
                  <a:srgbClr val="FFFFFF"/>
                </a:highlight>
                <a:latin typeface="Consolas" panose="020B0609020204030204" pitchFamily="49" charset="0"/>
                <a:cs typeface="Segoe UI" pitchFamily="34" charset="0"/>
              </a:rPr>
              <a:t> </a:t>
            </a:r>
            <a:r>
              <a:rPr lang="en-US" dirty="0" err="1">
                <a:solidFill>
                  <a:srgbClr val="2B91AF"/>
                </a:solidFill>
                <a:highlight>
                  <a:srgbClr val="FFFFFF"/>
                </a:highlight>
                <a:latin typeface="Consolas" panose="020B0609020204030204" pitchFamily="49" charset="0"/>
                <a:cs typeface="Segoe UI" pitchFamily="34" charset="0"/>
              </a:rPr>
              <a:t>LayoutAwarePage</a:t>
            </a:r>
            <a:r>
              <a:rPr lang="en-US" dirty="0">
                <a:solidFill>
                  <a:srgbClr val="000000"/>
                </a:solidFill>
                <a:highlight>
                  <a:srgbClr val="FFFFFF"/>
                </a:highlight>
                <a:latin typeface="Consolas" panose="020B0609020204030204" pitchFamily="49" charset="0"/>
                <a:cs typeface="Segoe UI" pitchFamily="34" charset="0"/>
              </a:rPr>
              <a:t> : </a:t>
            </a:r>
            <a:r>
              <a:rPr lang="en-US" dirty="0">
                <a:solidFill>
                  <a:srgbClr val="2B91AF"/>
                </a:solidFill>
                <a:highlight>
                  <a:srgbClr val="FFFFFF"/>
                </a:highlight>
                <a:latin typeface="Consolas" panose="020B0609020204030204" pitchFamily="49" charset="0"/>
                <a:cs typeface="Segoe UI" pitchFamily="34" charset="0"/>
              </a:rPr>
              <a:t>Page</a:t>
            </a:r>
            <a:endParaRPr lang="en-US" dirty="0">
              <a:solidFill>
                <a:srgbClr val="000000"/>
              </a:solidFill>
              <a:highlight>
                <a:srgbClr val="FFFFFF"/>
              </a:highlight>
              <a:latin typeface="Consolas" panose="020B0609020204030204" pitchFamily="49" charset="0"/>
              <a:cs typeface="Segoe UI" pitchFamily="34" charset="0"/>
            </a:endParaRP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a:t>
            </a: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private</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string</a:t>
            </a:r>
            <a:r>
              <a:rPr lang="en-US" dirty="0">
                <a:solidFill>
                  <a:srgbClr val="000000"/>
                </a:solidFill>
                <a:highlight>
                  <a:srgbClr val="FFFFFF"/>
                </a:highlight>
                <a:latin typeface="Consolas" panose="020B0609020204030204" pitchFamily="49" charset="0"/>
                <a:cs typeface="Segoe UI" pitchFamily="34" charset="0"/>
              </a:rPr>
              <a:t> _</a:t>
            </a:r>
            <a:r>
              <a:rPr lang="en-US" dirty="0" err="1">
                <a:solidFill>
                  <a:srgbClr val="000000"/>
                </a:solidFill>
                <a:highlight>
                  <a:srgbClr val="FFFFFF"/>
                </a:highlight>
                <a:latin typeface="Consolas" panose="020B0609020204030204" pitchFamily="49" charset="0"/>
                <a:cs typeface="Segoe UI" pitchFamily="34" charset="0"/>
              </a:rPr>
              <a:t>pageKey</a:t>
            </a:r>
            <a:r>
              <a:rPr lang="en-US" dirty="0">
                <a:solidFill>
                  <a:srgbClr val="000000"/>
                </a:solidFill>
                <a:highlight>
                  <a:srgbClr val="FFFFFF"/>
                </a:highlight>
                <a:latin typeface="Consolas" panose="020B0609020204030204" pitchFamily="49" charset="0"/>
                <a:cs typeface="Segoe UI" pitchFamily="34" charset="0"/>
              </a:rPr>
              <a:t>;</a:t>
            </a:r>
          </a:p>
          <a:p>
            <a:pPr lvl="0">
              <a:lnSpc>
                <a:spcPct val="90000"/>
              </a:lnSpc>
              <a:spcBef>
                <a:spcPct val="20000"/>
              </a:spcBef>
              <a:buSzPct val="90000"/>
            </a:pPr>
            <a:endParaRPr lang="en-US" dirty="0">
              <a:solidFill>
                <a:srgbClr val="000000"/>
              </a:solidFill>
              <a:highlight>
                <a:srgbClr val="FFFFFF"/>
              </a:highlight>
              <a:latin typeface="Consolas" panose="020B0609020204030204" pitchFamily="49" charset="0"/>
              <a:cs typeface="Segoe UI" pitchFamily="34" charset="0"/>
            </a:endParaRP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protected</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override</a:t>
            </a:r>
            <a:r>
              <a:rPr lang="en-US" dirty="0">
                <a:solidFill>
                  <a:srgbClr val="000000"/>
                </a:solidFill>
                <a:highlight>
                  <a:srgbClr val="FFFFFF"/>
                </a:highlight>
                <a:latin typeface="Consolas" panose="020B0609020204030204" pitchFamily="49" charset="0"/>
                <a:cs typeface="Segoe UI" pitchFamily="34" charset="0"/>
              </a:rPr>
              <a:t> </a:t>
            </a:r>
            <a:r>
              <a:rPr lang="en-US" dirty="0" smtClean="0">
                <a:solidFill>
                  <a:srgbClr val="0000FF"/>
                </a:solidFill>
                <a:highlight>
                  <a:srgbClr val="FFFFFF"/>
                </a:highlight>
                <a:latin typeface="Consolas" panose="020B0609020204030204" pitchFamily="49" charset="0"/>
                <a:cs typeface="Segoe UI" pitchFamily="34" charset="0"/>
              </a:rPr>
              <a:t>void </a:t>
            </a:r>
            <a:r>
              <a:rPr lang="en-US" dirty="0" err="1" smtClean="0">
                <a:solidFill>
                  <a:srgbClr val="000000"/>
                </a:solidFill>
                <a:effectLst>
                  <a:glow rad="254000">
                    <a:srgbClr val="FFFF00"/>
                  </a:glow>
                </a:effectLst>
                <a:highlight>
                  <a:srgbClr val="FFFFFF"/>
                </a:highlight>
                <a:latin typeface="Consolas" panose="020B0609020204030204" pitchFamily="49" charset="0"/>
                <a:cs typeface="Segoe UI" pitchFamily="34" charset="0"/>
              </a:rPr>
              <a:t>OnNavigatedTo</a:t>
            </a:r>
            <a:r>
              <a:rPr lang="en-US" dirty="0" smtClean="0">
                <a:solidFill>
                  <a:srgbClr val="000000"/>
                </a:solidFill>
                <a:highlight>
                  <a:srgbClr val="FFFFFF"/>
                </a:highlight>
                <a:latin typeface="Consolas" panose="020B0609020204030204" pitchFamily="49" charset="0"/>
                <a:cs typeface="Segoe UI" pitchFamily="34" charset="0"/>
              </a:rPr>
              <a:t>(</a:t>
            </a:r>
            <a:r>
              <a:rPr lang="en-US" dirty="0" err="1" smtClean="0">
                <a:solidFill>
                  <a:srgbClr val="2B91AF"/>
                </a:solidFill>
                <a:highlight>
                  <a:srgbClr val="FFFFFF"/>
                </a:highlight>
                <a:latin typeface="Consolas" panose="020B0609020204030204" pitchFamily="49" charset="0"/>
                <a:cs typeface="Segoe UI" pitchFamily="34" charset="0"/>
              </a:rPr>
              <a:t>NavigationEventArgs</a:t>
            </a:r>
            <a:r>
              <a:rPr lang="en-US" dirty="0" smtClean="0">
                <a:solidFill>
                  <a:srgbClr val="000000"/>
                </a:solidFill>
                <a:highlight>
                  <a:srgbClr val="FFFFFF"/>
                </a:highlight>
                <a:latin typeface="Consolas" panose="020B0609020204030204" pitchFamily="49" charset="0"/>
                <a:cs typeface="Segoe UI" pitchFamily="34" charset="0"/>
              </a:rPr>
              <a:t> </a:t>
            </a:r>
            <a:r>
              <a:rPr lang="en-US" dirty="0">
                <a:solidFill>
                  <a:srgbClr val="000000"/>
                </a:solidFill>
                <a:highlight>
                  <a:srgbClr val="FFFFFF"/>
                </a:highlight>
                <a:latin typeface="Consolas" panose="020B0609020204030204" pitchFamily="49" charset="0"/>
                <a:cs typeface="Segoe UI" pitchFamily="34" charset="0"/>
              </a:rPr>
              <a:t>e)</a:t>
            </a: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if</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this</a:t>
            </a:r>
            <a:r>
              <a:rPr lang="en-US" dirty="0">
                <a:solidFill>
                  <a:srgbClr val="000000"/>
                </a:solidFill>
                <a:highlight>
                  <a:srgbClr val="FFFFFF"/>
                </a:highlight>
                <a:latin typeface="Consolas" panose="020B0609020204030204" pitchFamily="49" charset="0"/>
                <a:cs typeface="Segoe UI" pitchFamily="34" charset="0"/>
              </a:rPr>
              <a:t>._</a:t>
            </a:r>
            <a:r>
              <a:rPr lang="en-US" dirty="0" err="1">
                <a:solidFill>
                  <a:srgbClr val="000000"/>
                </a:solidFill>
                <a:highlight>
                  <a:srgbClr val="FFFFFF"/>
                </a:highlight>
                <a:latin typeface="Consolas" panose="020B0609020204030204" pitchFamily="49" charset="0"/>
                <a:cs typeface="Segoe UI" pitchFamily="34" charset="0"/>
              </a:rPr>
              <a:t>pageKey</a:t>
            </a:r>
            <a:r>
              <a:rPr lang="en-US" dirty="0">
                <a:solidFill>
                  <a:srgbClr val="000000"/>
                </a:solidFill>
                <a:highlight>
                  <a:srgbClr val="FFFFFF"/>
                </a:highlight>
                <a:latin typeface="Consolas" panose="020B0609020204030204" pitchFamily="49" charset="0"/>
                <a:cs typeface="Segoe UI" pitchFamily="34" charset="0"/>
              </a:rPr>
              <a:t> != </a:t>
            </a:r>
            <a:r>
              <a:rPr lang="en-US" dirty="0">
                <a:solidFill>
                  <a:srgbClr val="0000FF"/>
                </a:solidFill>
                <a:highlight>
                  <a:srgbClr val="FFFFFF"/>
                </a:highlight>
                <a:latin typeface="Consolas" panose="020B0609020204030204" pitchFamily="49" charset="0"/>
                <a:cs typeface="Segoe UI" pitchFamily="34" charset="0"/>
              </a:rPr>
              <a:t>null</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return</a:t>
            </a:r>
            <a:r>
              <a:rPr lang="en-US" dirty="0">
                <a:solidFill>
                  <a:srgbClr val="000000"/>
                </a:solidFill>
                <a:highlight>
                  <a:srgbClr val="FFFFFF"/>
                </a:highlight>
                <a:latin typeface="Consolas" panose="020B0609020204030204" pitchFamily="49" charset="0"/>
                <a:cs typeface="Segoe UI" pitchFamily="34" charset="0"/>
              </a:rPr>
              <a:t>;</a:t>
            </a: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this</a:t>
            </a:r>
            <a:r>
              <a:rPr lang="en-US" dirty="0">
                <a:solidFill>
                  <a:srgbClr val="000000"/>
                </a:solidFill>
                <a:highlight>
                  <a:srgbClr val="FFFFFF"/>
                </a:highlight>
                <a:latin typeface="Consolas" panose="020B0609020204030204" pitchFamily="49" charset="0"/>
                <a:cs typeface="Segoe UI" pitchFamily="34" charset="0"/>
              </a:rPr>
              <a:t>._</a:t>
            </a:r>
            <a:r>
              <a:rPr lang="en-US" dirty="0" err="1">
                <a:solidFill>
                  <a:srgbClr val="000000"/>
                </a:solidFill>
                <a:highlight>
                  <a:srgbClr val="FFFFFF"/>
                </a:highlight>
                <a:latin typeface="Consolas" panose="020B0609020204030204" pitchFamily="49" charset="0"/>
                <a:cs typeface="Segoe UI" pitchFamily="34" charset="0"/>
              </a:rPr>
              <a:t>pageKey</a:t>
            </a:r>
            <a:r>
              <a:rPr lang="en-US" dirty="0">
                <a:solidFill>
                  <a:srgbClr val="000000"/>
                </a:solidFill>
                <a:highlight>
                  <a:srgbClr val="FFFFFF"/>
                </a:highlight>
                <a:latin typeface="Consolas" panose="020B0609020204030204" pitchFamily="49" charset="0"/>
                <a:cs typeface="Segoe UI" pitchFamily="34" charset="0"/>
              </a:rPr>
              <a:t> = </a:t>
            </a:r>
            <a:r>
              <a:rPr lang="en-US" dirty="0">
                <a:solidFill>
                  <a:srgbClr val="A31515"/>
                </a:solidFill>
                <a:highlight>
                  <a:srgbClr val="FFFFFF"/>
                </a:highlight>
                <a:latin typeface="Consolas" panose="020B0609020204030204" pitchFamily="49" charset="0"/>
                <a:cs typeface="Segoe UI" pitchFamily="34" charset="0"/>
              </a:rPr>
              <a:t>"Page-"</a:t>
            </a:r>
            <a:r>
              <a:rPr lang="en-US" dirty="0">
                <a:solidFill>
                  <a:srgbClr val="000000"/>
                </a:solidFill>
                <a:highlight>
                  <a:srgbClr val="FFFFFF"/>
                </a:highlight>
                <a:latin typeface="Consolas" panose="020B0609020204030204" pitchFamily="49" charset="0"/>
                <a:cs typeface="Segoe UI" pitchFamily="34" charset="0"/>
              </a:rPr>
              <a:t> + </a:t>
            </a:r>
            <a:r>
              <a:rPr lang="en-US" dirty="0" err="1">
                <a:solidFill>
                  <a:srgbClr val="0000FF"/>
                </a:solidFill>
                <a:highlight>
                  <a:srgbClr val="FFFFFF"/>
                </a:highlight>
                <a:latin typeface="Consolas" panose="020B0609020204030204" pitchFamily="49" charset="0"/>
                <a:cs typeface="Segoe UI" pitchFamily="34" charset="0"/>
              </a:rPr>
              <a:t>this</a:t>
            </a:r>
            <a:r>
              <a:rPr lang="en-US" dirty="0" err="1">
                <a:solidFill>
                  <a:srgbClr val="000000"/>
                </a:solidFill>
                <a:highlight>
                  <a:srgbClr val="FFFFFF"/>
                </a:highlight>
                <a:latin typeface="Consolas" panose="020B0609020204030204" pitchFamily="49" charset="0"/>
                <a:cs typeface="Segoe UI" pitchFamily="34" charset="0"/>
              </a:rPr>
              <a:t>.Frame.BackStackDepth</a:t>
            </a:r>
            <a:r>
              <a:rPr lang="en-US" dirty="0" smtClean="0">
                <a:solidFill>
                  <a:srgbClr val="000000"/>
                </a:solidFill>
                <a:highlight>
                  <a:srgbClr val="FFFFFF"/>
                </a:highlight>
                <a:latin typeface="Consolas" panose="020B0609020204030204" pitchFamily="49" charset="0"/>
                <a:cs typeface="Segoe UI" pitchFamily="34" charset="0"/>
              </a:rPr>
              <a:t>;</a:t>
            </a:r>
            <a:endParaRPr lang="en-US" dirty="0">
              <a:solidFill>
                <a:srgbClr val="000000"/>
              </a:solidFill>
              <a:highlight>
                <a:srgbClr val="FFFFFF"/>
              </a:highlight>
              <a:latin typeface="Consolas" panose="020B0609020204030204" pitchFamily="49" charset="0"/>
              <a:cs typeface="Segoe UI" pitchFamily="34" charset="0"/>
            </a:endParaRPr>
          </a:p>
          <a:p>
            <a:pPr lvl="0">
              <a:lnSpc>
                <a:spcPct val="90000"/>
              </a:lnSpc>
              <a:spcBef>
                <a:spcPct val="20000"/>
              </a:spcBef>
              <a:buSzPct val="90000"/>
            </a:pPr>
            <a:r>
              <a:rPr lang="en-US" dirty="0" smtClean="0">
                <a:solidFill>
                  <a:srgbClr val="000000"/>
                </a:solidFill>
                <a:highlight>
                  <a:srgbClr val="FFFFFF"/>
                </a:highlight>
                <a:latin typeface="Consolas" panose="020B0609020204030204" pitchFamily="49" charset="0"/>
                <a:cs typeface="Segoe UI" pitchFamily="34" charset="0"/>
              </a:rPr>
              <a:t>        ...</a:t>
            </a:r>
            <a:endParaRPr lang="en-US" dirty="0">
              <a:solidFill>
                <a:srgbClr val="000000"/>
              </a:solidFill>
              <a:highlight>
                <a:srgbClr val="FFFFFF"/>
              </a:highlight>
              <a:latin typeface="Consolas" panose="020B0609020204030204" pitchFamily="49" charset="0"/>
              <a:cs typeface="Segoe UI" pitchFamily="34" charset="0"/>
            </a:endParaRP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err="1">
                <a:solidFill>
                  <a:srgbClr val="0000FF"/>
                </a:solidFill>
                <a:highlight>
                  <a:srgbClr val="FFFFFF"/>
                </a:highlight>
                <a:latin typeface="Consolas" panose="020B0609020204030204" pitchFamily="49" charset="0"/>
                <a:cs typeface="Segoe UI" pitchFamily="34" charset="0"/>
              </a:rPr>
              <a:t>this</a:t>
            </a:r>
            <a:r>
              <a:rPr lang="en-US" dirty="0" err="1">
                <a:solidFill>
                  <a:srgbClr val="000000"/>
                </a:solidFill>
                <a:highlight>
                  <a:srgbClr val="FFFFFF"/>
                </a:highlight>
                <a:latin typeface="Consolas" panose="020B0609020204030204" pitchFamily="49" charset="0"/>
                <a:cs typeface="Segoe UI" pitchFamily="34" charset="0"/>
              </a:rPr>
              <a:t>.</a:t>
            </a:r>
            <a:r>
              <a:rPr lang="en-US" dirty="0" err="1">
                <a:solidFill>
                  <a:srgbClr val="000000"/>
                </a:solidFill>
                <a:effectLst>
                  <a:glow rad="254000">
                    <a:srgbClr val="FFFF00"/>
                  </a:glow>
                </a:effectLst>
                <a:highlight>
                  <a:srgbClr val="FFFFFF"/>
                </a:highlight>
                <a:latin typeface="Consolas" panose="020B0609020204030204" pitchFamily="49" charset="0"/>
                <a:cs typeface="Segoe UI" pitchFamily="34" charset="0"/>
              </a:rPr>
              <a:t>LoadState</a:t>
            </a:r>
            <a:r>
              <a:rPr lang="en-US" dirty="0">
                <a:solidFill>
                  <a:srgbClr val="000000"/>
                </a:solidFill>
                <a:highlight>
                  <a:srgbClr val="FFFFFF"/>
                </a:highlight>
                <a:latin typeface="Consolas" panose="020B0609020204030204" pitchFamily="49" charset="0"/>
                <a:cs typeface="Segoe UI" pitchFamily="34" charset="0"/>
              </a:rPr>
              <a:t>(</a:t>
            </a:r>
            <a:r>
              <a:rPr lang="en-US" dirty="0" err="1">
                <a:solidFill>
                  <a:srgbClr val="000000"/>
                </a:solidFill>
                <a:highlight>
                  <a:srgbClr val="FFFFFF"/>
                </a:highlight>
                <a:latin typeface="Consolas" panose="020B0609020204030204" pitchFamily="49" charset="0"/>
                <a:cs typeface="Segoe UI" pitchFamily="34" charset="0"/>
              </a:rPr>
              <a:t>e.Parameter</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null</a:t>
            </a:r>
            <a:r>
              <a:rPr lang="en-US" dirty="0">
                <a:solidFill>
                  <a:srgbClr val="000000"/>
                </a:solidFill>
                <a:highlight>
                  <a:srgbClr val="FFFFFF"/>
                </a:highlight>
                <a:latin typeface="Consolas" panose="020B0609020204030204" pitchFamily="49" charset="0"/>
                <a:cs typeface="Segoe UI" pitchFamily="34" charset="0"/>
              </a:rPr>
              <a:t>);</a:t>
            </a: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p>
          <a:p>
            <a:pPr lvl="0">
              <a:lnSpc>
                <a:spcPct val="90000"/>
              </a:lnSpc>
              <a:spcBef>
                <a:spcPct val="20000"/>
              </a:spcBef>
              <a:buSzPct val="90000"/>
            </a:pPr>
            <a:r>
              <a:rPr lang="en-US" dirty="0" smtClean="0">
                <a:solidFill>
                  <a:srgbClr val="000000"/>
                </a:solidFill>
                <a:highlight>
                  <a:srgbClr val="FFFFFF"/>
                </a:highlight>
                <a:latin typeface="Consolas" panose="020B0609020204030204" pitchFamily="49" charset="0"/>
                <a:cs typeface="Segoe UI" pitchFamily="34" charset="0"/>
              </a:rPr>
              <a:t>}</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51025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00" fill="hold"/>
                                        <p:tgtEl>
                                          <p:spTgt spid="16"/>
                                        </p:tgtEl>
                                        <p:attrNameLst>
                                          <p:attrName>ppt_x</p:attrName>
                                        </p:attrNameLst>
                                      </p:cBhvr>
                                      <p:tavLst>
                                        <p:tav tm="0">
                                          <p:val>
                                            <p:strVal val="1+#ppt_w/2"/>
                                          </p:val>
                                        </p:tav>
                                        <p:tav tm="100000">
                                          <p:val>
                                            <p:strVal val="#ppt_x"/>
                                          </p:val>
                                        </p:tav>
                                      </p:tavLst>
                                    </p:anim>
                                    <p:anim calcmode="lin" valueType="num">
                                      <p:cBhvr additive="base">
                                        <p:cTn id="8" dur="2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1" nodeType="clickEffect">
                                  <p:stCondLst>
                                    <p:cond delay="0"/>
                                  </p:stCondLst>
                                  <p:childTnLst>
                                    <p:anim calcmode="lin" valueType="num">
                                      <p:cBhvr additive="base">
                                        <p:cTn id="12" dur="500"/>
                                        <p:tgtEl>
                                          <p:spTgt spid="16"/>
                                        </p:tgtEl>
                                        <p:attrNameLst>
                                          <p:attrName>ppt_x</p:attrName>
                                        </p:attrNameLst>
                                      </p:cBhvr>
                                      <p:tavLst>
                                        <p:tav tm="0">
                                          <p:val>
                                            <p:strVal val="ppt_x"/>
                                          </p:val>
                                        </p:tav>
                                        <p:tav tm="100000">
                                          <p:val>
                                            <p:strVal val="1+ppt_w/2"/>
                                          </p:val>
                                        </p:tav>
                                      </p:tavLst>
                                    </p:anim>
                                    <p:anim calcmode="lin" valueType="num">
                                      <p:cBhvr additive="base">
                                        <p:cTn id="13" dur="500"/>
                                        <p:tgtEl>
                                          <p:spTgt spid="16"/>
                                        </p:tgtEl>
                                        <p:attrNameLst>
                                          <p:attrName>ppt_y</p:attrName>
                                        </p:attrNameLst>
                                      </p:cBhvr>
                                      <p:tavLst>
                                        <p:tav tm="0">
                                          <p:val>
                                            <p:strVal val="ppt_y"/>
                                          </p:val>
                                        </p:tav>
                                        <p:tav tm="100000">
                                          <p:val>
                                            <p:strVal val="ppt_y"/>
                                          </p:val>
                                        </p:tav>
                                      </p:tavLst>
                                    </p:anim>
                                    <p:set>
                                      <p:cBhvr>
                                        <p:cTn id="14" dur="1" fill="hold">
                                          <p:stCondLst>
                                            <p:cond delay="499"/>
                                          </p:stCondLst>
                                        </p:cTn>
                                        <p:tgtEl>
                                          <p:spTgt spid="16"/>
                                        </p:tgtEl>
                                        <p:attrNameLst>
                                          <p:attrName>style.visibility</p:attrName>
                                        </p:attrNameLst>
                                      </p:cBhvr>
                                      <p:to>
                                        <p:strVal val="hidden"/>
                                      </p:to>
                                    </p:se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up)">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childTnLst>
                          </p:cTn>
                        </p:par>
                        <p:par>
                          <p:cTn id="29" fill="hold">
                            <p:stCondLst>
                              <p:cond delay="500"/>
                            </p:stCondLst>
                            <p:childTnLst>
                              <p:par>
                                <p:cTn id="30" presetID="22" presetClass="entr" presetSubtype="2" fill="hold" nodeType="afterEffect">
                                  <p:stCondLst>
                                    <p:cond delay="500"/>
                                  </p:stCondLst>
                                  <p:childTnLst>
                                    <p:set>
                                      <p:cBhvr>
                                        <p:cTn id="31" dur="1" fill="hold">
                                          <p:stCondLst>
                                            <p:cond delay="0"/>
                                          </p:stCondLst>
                                        </p:cTn>
                                        <p:tgtEl>
                                          <p:spTgt spid="22"/>
                                        </p:tgtEl>
                                        <p:attrNameLst>
                                          <p:attrName>style.visibility</p:attrName>
                                        </p:attrNameLst>
                                      </p:cBhvr>
                                      <p:to>
                                        <p:strVal val="visible"/>
                                      </p:to>
                                    </p:set>
                                    <p:animEffect transition="in" filter="wipe(right)">
                                      <p:cBhvr>
                                        <p:cTn id="32" dur="3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par>
                                <p:cTn id="38" presetID="22" presetClass="entr" presetSubtype="1"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up)">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Passing Task around</a:t>
            </a:r>
            <a:endParaRPr lang="en-US" dirty="0"/>
          </a:p>
        </p:txBody>
      </p:sp>
      <p:sp>
        <p:nvSpPr>
          <p:cNvPr id="7" name="Text Placeholder 2"/>
          <p:cNvSpPr txBox="1">
            <a:spLocks/>
          </p:cNvSpPr>
          <p:nvPr/>
        </p:nvSpPr>
        <p:spPr>
          <a:xfrm>
            <a:off x="274637" y="1214436"/>
            <a:ext cx="11887199" cy="5918543"/>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A. Use a task</a:t>
            </a:r>
            <a:endParaRPr lang="en-US" sz="1800" dirty="0">
              <a:solidFill>
                <a:srgbClr val="000000"/>
              </a:solidFill>
              <a:highlight>
                <a:srgbClr val="FFFFFF"/>
              </a:highlight>
              <a:latin typeface="Consolas" panose="020B0609020204030204" pitchFamily="49" charset="0"/>
            </a:endParaRPr>
          </a:p>
          <a:p>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&lt;</a:t>
            </a:r>
            <a:r>
              <a:rPr lang="en-US" sz="1800" dirty="0" err="1">
                <a:solidFill>
                  <a:srgbClr val="2B91AF"/>
                </a:solidFill>
                <a:highlight>
                  <a:srgbClr val="FFFFFF"/>
                </a:highlight>
                <a:latin typeface="Consolas" panose="020B0609020204030204" pitchFamily="49" charset="0"/>
              </a:rPr>
              <a:t>BitmapImage</a:t>
            </a:r>
            <a:r>
              <a:rPr lang="en-US" sz="1800" dirty="0">
                <a:solidFill>
                  <a:srgbClr val="000000"/>
                </a:solidFill>
                <a:highlight>
                  <a:srgbClr val="FFFFFF"/>
                </a:highlight>
                <a:latin typeface="Consolas" panose="020B0609020204030204" pitchFamily="49" charset="0"/>
              </a:rPr>
              <a:t>&gt;</a:t>
            </a:r>
            <a:r>
              <a:rPr lang="en-US" sz="1800" dirty="0" smtClean="0">
                <a:solidFill>
                  <a:srgbClr val="2B91AF"/>
                </a:solidFill>
                <a:highlight>
                  <a:srgbClr val="FFFFFF"/>
                </a:highlight>
                <a:latin typeface="Consolas" panose="020B0609020204030204" pitchFamily="49" charset="0"/>
              </a:rPr>
              <a:t> </a:t>
            </a:r>
            <a:r>
              <a:rPr lang="en-US" sz="1800" dirty="0" err="1">
                <a:solidFill>
                  <a:srgbClr val="000000"/>
                </a:solidFill>
                <a:effectLst>
                  <a:glow rad="254000">
                    <a:srgbClr val="FFFF00"/>
                  </a:glow>
                </a:effectLst>
                <a:highlight>
                  <a:srgbClr val="FFFFFF"/>
                </a:highlight>
                <a:latin typeface="Consolas" panose="020B0609020204030204" pitchFamily="49" charset="0"/>
              </a:rPr>
              <a:t>m_bmpTask</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endParaRPr lang="en-US" sz="1800" dirty="0">
              <a:solidFill>
                <a:srgbClr val="0000FF"/>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override</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void</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OnNavigatedTo</a:t>
            </a:r>
            <a:r>
              <a:rPr lang="en-US" sz="1800" dirty="0">
                <a:solidFill>
                  <a:srgbClr val="000000"/>
                </a:solidFill>
                <a:highlight>
                  <a:srgbClr val="FFFFFF"/>
                </a:highlight>
                <a:latin typeface="Consolas" panose="020B0609020204030204" pitchFamily="49" charset="0"/>
              </a:rPr>
              <a:t>(</a:t>
            </a:r>
            <a:r>
              <a:rPr lang="en-US" sz="1800" dirty="0" err="1">
                <a:solidFill>
                  <a:srgbClr val="2B91AF"/>
                </a:solidFill>
                <a:highlight>
                  <a:srgbClr val="FFFFFF"/>
                </a:highlight>
                <a:latin typeface="Consolas" panose="020B0609020204030204" pitchFamily="49" charset="0"/>
              </a:rPr>
              <a:t>NavigationEventArgs</a:t>
            </a:r>
            <a:r>
              <a:rPr lang="en-US" sz="1800" dirty="0">
                <a:solidFill>
                  <a:srgbClr val="000000"/>
                </a:solidFill>
                <a:highlight>
                  <a:srgbClr val="FFFFFF"/>
                </a:highlight>
                <a:latin typeface="Consolas" panose="020B0609020204030204" pitchFamily="49" charset="0"/>
              </a:rPr>
              <a:t> e</a:t>
            </a:r>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base</a:t>
            </a:r>
            <a:r>
              <a:rPr lang="en-US" sz="1800" dirty="0" err="1">
                <a:solidFill>
                  <a:srgbClr val="000000"/>
                </a:solidFill>
                <a:highlight>
                  <a:srgbClr val="FFFFFF"/>
                </a:highlight>
                <a:latin typeface="Consolas" panose="020B0609020204030204" pitchFamily="49" charset="0"/>
              </a:rPr>
              <a:t>.OnNavigatedTo</a:t>
            </a:r>
            <a:r>
              <a:rPr lang="en-US" sz="1800" dirty="0">
                <a:solidFill>
                  <a:srgbClr val="000000"/>
                </a:solidFill>
                <a:highlight>
                  <a:srgbClr val="FFFFFF"/>
                </a:highlight>
                <a:latin typeface="Consolas" panose="020B0609020204030204" pitchFamily="49" charset="0"/>
              </a:rPr>
              <a:t>(e</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await </a:t>
            </a:r>
            <a:r>
              <a:rPr lang="en-US" sz="1800" dirty="0" err="1">
                <a:solidFill>
                  <a:srgbClr val="000000"/>
                </a:solidFill>
                <a:highlight>
                  <a:srgbClr val="FFFFFF"/>
                </a:highlight>
                <a:latin typeface="Consolas" panose="020B0609020204030204" pitchFamily="49" charset="0"/>
              </a:rPr>
              <a:t>PlayIntroSoundAsync</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bmp = </a:t>
            </a:r>
            <a:r>
              <a:rPr lang="en-US" sz="1800" dirty="0">
                <a:solidFill>
                  <a:srgbClr val="0000FF"/>
                </a:solidFill>
                <a:effectLst>
                  <a:glow rad="254000">
                    <a:srgbClr val="FFFF00"/>
                  </a:glow>
                </a:effectLst>
                <a:highlight>
                  <a:srgbClr val="FFFFFF"/>
                </a:highlight>
                <a:latin typeface="Consolas" panose="020B0609020204030204" pitchFamily="49" charset="0"/>
              </a:rPr>
              <a:t>await</a:t>
            </a:r>
            <a:r>
              <a:rPr lang="en-US" sz="1800" dirty="0">
                <a:solidFill>
                  <a:srgbClr val="000000"/>
                </a:solidFill>
                <a:effectLst>
                  <a:glow rad="254000">
                    <a:srgbClr val="FFFF00"/>
                  </a:glow>
                </a:effectLst>
                <a:highlight>
                  <a:srgbClr val="FFFFFF"/>
                </a:highlight>
                <a:latin typeface="Consolas" panose="020B0609020204030204" pitchFamily="49" charset="0"/>
              </a:rPr>
              <a:t> </a:t>
            </a:r>
            <a:r>
              <a:rPr lang="en-US" sz="1800" dirty="0" err="1">
                <a:solidFill>
                  <a:srgbClr val="000000"/>
                </a:solidFill>
                <a:effectLst>
                  <a:glow rad="254000">
                    <a:srgbClr val="FFFF00"/>
                  </a:glow>
                </a:effectLst>
                <a:highlight>
                  <a:srgbClr val="FFFFFF"/>
                </a:highlight>
                <a:latin typeface="Consolas" panose="020B0609020204030204" pitchFamily="49" charset="0"/>
              </a:rPr>
              <a:t>m_bmpTask</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image1.Source = bmp;</a:t>
            </a:r>
          </a:p>
          <a:p>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Canvas</a:t>
            </a:r>
            <a:r>
              <a:rPr lang="en-US" sz="1800" dirty="0" err="1">
                <a:solidFill>
                  <a:srgbClr val="000000"/>
                </a:solidFill>
                <a:highlight>
                  <a:srgbClr val="FFFFFF"/>
                </a:highlight>
                <a:latin typeface="Consolas" panose="020B0609020204030204" pitchFamily="49" charset="0"/>
              </a:rPr>
              <a:t>.SetLeft</a:t>
            </a:r>
            <a:r>
              <a:rPr lang="en-US" sz="1800" dirty="0">
                <a:solidFill>
                  <a:srgbClr val="000000"/>
                </a:solidFill>
                <a:highlight>
                  <a:srgbClr val="FFFFFF"/>
                </a:highlight>
                <a:latin typeface="Consolas" panose="020B0609020204030204" pitchFamily="49" charset="0"/>
              </a:rPr>
              <a:t>(image1, </a:t>
            </a:r>
            <a:r>
              <a:rPr lang="en-US" sz="1800" dirty="0" err="1">
                <a:solidFill>
                  <a:srgbClr val="2B91AF"/>
                </a:solidFill>
                <a:highlight>
                  <a:srgbClr val="FFFFFF"/>
                </a:highlight>
                <a:latin typeface="Consolas" panose="020B0609020204030204" pitchFamily="49" charset="0"/>
              </a:rPr>
              <a:t>Window</a:t>
            </a:r>
            <a:r>
              <a:rPr lang="en-US" sz="1800" dirty="0" err="1">
                <a:solidFill>
                  <a:srgbClr val="000000"/>
                </a:solidFill>
                <a:highlight>
                  <a:srgbClr val="FFFFFF"/>
                </a:highlight>
                <a:latin typeface="Consolas" panose="020B0609020204030204" pitchFamily="49" charset="0"/>
              </a:rPr>
              <a:t>.Current.Bounds.Width</a:t>
            </a:r>
            <a:r>
              <a:rPr lang="en-US" sz="1800" dirty="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bmp.PixelWidth</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protected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override</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void</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LoadState</a:t>
            </a:r>
            <a:r>
              <a:rPr lang="en-US" sz="1800" dirty="0">
                <a:solidFill>
                  <a:srgbClr val="000000"/>
                </a:solidFill>
                <a:highlight>
                  <a:srgbClr val="FFFFFF"/>
                </a:highlight>
                <a:latin typeface="Consolas" panose="020B0609020204030204" pitchFamily="49" charset="0"/>
              </a:rPr>
              <a:t>(</a:t>
            </a:r>
            <a:r>
              <a:rPr lang="en-US" sz="1800" dirty="0">
                <a:solidFill>
                  <a:srgbClr val="2B91A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nav</a:t>
            </a:r>
            <a:r>
              <a:rPr lang="en-US" sz="1800" dirty="0" smtClean="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Dictionary</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String</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 </a:t>
            </a:r>
            <a:r>
              <a:rPr lang="en-US" sz="1800" dirty="0" err="1">
                <a:solidFill>
                  <a:srgbClr val="000000"/>
                </a:solidFill>
                <a:highlight>
                  <a:srgbClr val="FFFFFF"/>
                </a:highlight>
                <a:latin typeface="Consolas" panose="020B0609020204030204" pitchFamily="49" charset="0"/>
              </a:rPr>
              <a:t>pageState</a:t>
            </a:r>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effectLst>
                  <a:glow rad="254000">
                    <a:srgbClr val="FFFF00"/>
                  </a:glow>
                </a:effectLst>
                <a:highlight>
                  <a:srgbClr val="FFFFFF"/>
                </a:highlight>
                <a:latin typeface="Consolas" panose="020B0609020204030204" pitchFamily="49" charset="0"/>
              </a:rPr>
              <a:t>m_bmpTask</a:t>
            </a:r>
            <a:r>
              <a:rPr lang="en-US" sz="1800" dirty="0">
                <a:solidFill>
                  <a:srgbClr val="000000"/>
                </a:solidFill>
                <a:effectLst>
                  <a:glow rad="254000">
                    <a:srgbClr val="FFFF00"/>
                  </a:glow>
                </a:effectLst>
                <a:highlight>
                  <a:srgbClr val="FFFFFF"/>
                </a:highlight>
                <a:latin typeface="Consolas" panose="020B0609020204030204" pitchFamily="49" charset="0"/>
              </a:rPr>
              <a:t> = </a:t>
            </a:r>
            <a:r>
              <a:rPr lang="en-US" sz="1800" dirty="0" err="1">
                <a:solidFill>
                  <a:srgbClr val="000000"/>
                </a:solidFill>
                <a:effectLst>
                  <a:glow rad="254000">
                    <a:srgbClr val="FFFF00"/>
                  </a:glow>
                </a:effectLst>
                <a:highlight>
                  <a:srgbClr val="FFFFFF"/>
                </a:highlight>
                <a:latin typeface="Consolas" panose="020B0609020204030204" pitchFamily="49" charset="0"/>
              </a:rPr>
              <a:t>LoadBitmapAsync</a:t>
            </a:r>
            <a:r>
              <a:rPr lang="en-US" sz="1800" dirty="0">
                <a:solidFill>
                  <a:srgbClr val="000000"/>
                </a:solidFill>
                <a:effectLst>
                  <a:glow rad="254000">
                    <a:srgbClr val="FFFF00"/>
                  </a:glow>
                </a:effectLst>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&lt;</a:t>
            </a:r>
            <a:r>
              <a:rPr lang="en-US" sz="1800" dirty="0" err="1">
                <a:solidFill>
                  <a:srgbClr val="2B91AF"/>
                </a:solidFill>
                <a:highlight>
                  <a:srgbClr val="FFFFFF"/>
                </a:highlight>
                <a:latin typeface="Consolas" panose="020B0609020204030204" pitchFamily="49" charset="0"/>
              </a:rPr>
              <a:t>BitmapImage</a:t>
            </a:r>
            <a:r>
              <a:rPr lang="en-US" sz="1800" dirty="0">
                <a:solidFill>
                  <a:srgbClr val="000000"/>
                </a:solidFill>
                <a:highlight>
                  <a:srgbClr val="FFFFFF"/>
                </a:highlight>
                <a:latin typeface="Consolas" panose="020B0609020204030204" pitchFamily="49" charset="0"/>
              </a:rPr>
              <a:t>&gt; </a:t>
            </a:r>
            <a:r>
              <a:rPr lang="en-US" sz="1800" dirty="0" err="1">
                <a:solidFill>
                  <a:srgbClr val="000000"/>
                </a:solidFill>
                <a:highlight>
                  <a:srgbClr val="FFFFFF"/>
                </a:highlight>
                <a:latin typeface="Consolas" panose="020B0609020204030204" pitchFamily="49" charset="0"/>
              </a:rPr>
              <a:t>LoadBitmapAsync</a:t>
            </a:r>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bmp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BitmapImage</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return</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bmp;</a:t>
            </a:r>
          </a:p>
          <a:p>
            <a:r>
              <a:rPr lang="en-US" sz="1800"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val="198611178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274638" y="1221157"/>
            <a:ext cx="11887199" cy="4298100"/>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r>
              <a:rPr lang="en-US" sz="1800" dirty="0" smtClean="0">
                <a:solidFill>
                  <a:srgbClr val="008000"/>
                </a:solidFill>
                <a:highlight>
                  <a:srgbClr val="FFFFFF"/>
                </a:highlight>
                <a:latin typeface="Consolas" panose="020B0609020204030204" pitchFamily="49" charset="0"/>
              </a:rPr>
              <a:t>' In VB, the expression itself determines void- or Task-returning (not the context).</a:t>
            </a:r>
          </a:p>
          <a:p>
            <a:r>
              <a:rPr lang="en-US" sz="1800" dirty="0" smtClean="0">
                <a:solidFill>
                  <a:srgbClr val="0000FF"/>
                </a:solidFill>
                <a:highlight>
                  <a:srgbClr val="FFFFFF"/>
                </a:highlight>
                <a:latin typeface="Consolas" panose="020B0609020204030204" pitchFamily="49" charset="0"/>
              </a:rPr>
              <a:t>Dim</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void_returning</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Sub</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LoadAsync</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m_Result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A31515"/>
                </a:solidFill>
                <a:highlight>
                  <a:srgbClr val="FFFFFF"/>
                </a:highlight>
                <a:latin typeface="Consolas" panose="020B0609020204030204" pitchFamily="49" charset="0"/>
              </a:rPr>
              <a:t>"done"</a:t>
            </a:r>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Sub</a:t>
            </a:r>
            <a:endParaRPr lang="en-US" sz="1800" dirty="0" smtClean="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Dim</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task_returning</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Function</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LoadAsync</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m_Result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A31515"/>
                </a:solidFill>
                <a:highlight>
                  <a:srgbClr val="FFFFFF"/>
                </a:highlight>
                <a:latin typeface="Consolas" panose="020B0609020204030204" pitchFamily="49" charset="0"/>
              </a:rPr>
              <a:t>"done"</a:t>
            </a:r>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Function</a:t>
            </a:r>
            <a:endParaRPr lang="en-US" sz="1800" dirty="0" smtClean="0">
              <a:solidFill>
                <a:srgbClr val="2B91AF"/>
              </a:solidFill>
              <a:highlight>
                <a:srgbClr val="FFFFFF"/>
              </a:highlight>
              <a:latin typeface="Consolas" panose="020B0609020204030204" pitchFamily="49" charset="0"/>
            </a:endParaRPr>
          </a:p>
          <a:p>
            <a:endParaRPr lang="en-US" sz="1800" dirty="0" smtClean="0">
              <a:solidFill>
                <a:srgbClr val="2B91AF"/>
              </a:solidFill>
              <a:highlight>
                <a:srgbClr val="FFFFFF"/>
              </a:highlight>
              <a:latin typeface="Consolas" panose="020B0609020204030204" pitchFamily="49" charset="0"/>
            </a:endParaRPr>
          </a:p>
          <a:p>
            <a:endParaRPr lang="en-US" sz="1800" dirty="0" smtClean="0">
              <a:solidFill>
                <a:srgbClr val="2B91AF"/>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If both overloads are offered, you must give it Task-returning.</a:t>
            </a:r>
          </a:p>
          <a:p>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.Run</a:t>
            </a:r>
            <a:r>
              <a:rPr lang="en-US" sz="1800" dirty="0" smtClean="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Function</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Function</a:t>
            </a:r>
            <a:r>
              <a:rPr lang="en-US" sz="1800" dirty="0" smtClean="0">
                <a:solidFill>
                  <a:srgbClr val="000000"/>
                </a:solidFill>
                <a:highlight>
                  <a:srgbClr val="FFFFFF"/>
                </a:highlight>
                <a:latin typeface="Consolas" panose="020B0609020204030204" pitchFamily="49" charset="0"/>
              </a:rPr>
              <a:t>)</a:t>
            </a:r>
            <a:endParaRPr lang="en-US" sz="1800" dirty="0" smtClean="0">
              <a:solidFill>
                <a:srgbClr val="008000"/>
              </a:solidFill>
              <a:highlight>
                <a:srgbClr val="FFFFFF"/>
              </a:highlight>
              <a:latin typeface="Consolas" panose="020B0609020204030204" pitchFamily="49" charset="0"/>
            </a:endParaRPr>
          </a:p>
        </p:txBody>
      </p:sp>
      <p:sp>
        <p:nvSpPr>
          <p:cNvPr id="3" name="Text Placeholder 2"/>
          <p:cNvSpPr>
            <a:spLocks noGrp="1"/>
          </p:cNvSpPr>
          <p:nvPr>
            <p:ph type="body" sz="quarter" idx="10"/>
          </p:nvPr>
        </p:nvSpPr>
        <p:spPr>
          <a:xfrm>
            <a:off x="274638" y="1221157"/>
            <a:ext cx="11887199" cy="2774606"/>
          </a:xfrm>
        </p:spPr>
        <p:txBody>
          <a:bodyPr/>
          <a:lstStyle/>
          <a:p>
            <a:endParaRPr lang="en-US" dirty="0" smtClean="0"/>
          </a:p>
          <a:p>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In C#, the context determines whether </a:t>
            </a:r>
            <a:r>
              <a:rPr lang="en-US" sz="1800" dirty="0" err="1" smtClean="0">
                <a:solidFill>
                  <a:srgbClr val="008000"/>
                </a:solidFill>
                <a:highlight>
                  <a:srgbClr val="FFFFFF"/>
                </a:highlight>
                <a:latin typeface="Consolas" panose="020B0609020204030204" pitchFamily="49" charset="0"/>
              </a:rPr>
              <a:t>async</a:t>
            </a:r>
            <a:r>
              <a:rPr lang="en-US" sz="1800" dirty="0" smtClean="0">
                <a:solidFill>
                  <a:srgbClr val="008000"/>
                </a:solidFill>
                <a:highlight>
                  <a:srgbClr val="FFFFFF"/>
                </a:highlight>
                <a:latin typeface="Consolas" panose="020B0609020204030204" pitchFamily="49" charset="0"/>
              </a:rPr>
              <a:t> lambda is void- or Task-returning.</a:t>
            </a:r>
            <a:endParaRPr lang="en-US" sz="1800" dirty="0">
              <a:solidFill>
                <a:srgbClr val="008000"/>
              </a:solidFill>
              <a:highlight>
                <a:srgbClr val="FFFFFF"/>
              </a:highlight>
              <a:latin typeface="Consolas" panose="020B0609020204030204" pitchFamily="49" charset="0"/>
            </a:endParaRPr>
          </a:p>
          <a:p>
            <a:r>
              <a:rPr lang="en-US" sz="1800" dirty="0">
                <a:solidFill>
                  <a:srgbClr val="2B91AF"/>
                </a:solidFill>
                <a:highlight>
                  <a:srgbClr val="FFFFFF"/>
                </a:highlight>
                <a:latin typeface="Consolas" panose="020B0609020204030204" pitchFamily="49" charset="0"/>
              </a:rPr>
              <a:t>Action</a:t>
            </a:r>
            <a:r>
              <a:rPr lang="en-US" sz="1800" dirty="0">
                <a:solidFill>
                  <a:srgbClr val="000000"/>
                </a:solidFill>
                <a:highlight>
                  <a:srgbClr val="FFFFFF"/>
                </a:highlight>
                <a:latin typeface="Consolas" panose="020B0609020204030204" pitchFamily="49" charset="0"/>
              </a:rPr>
              <a:t> a1     =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 =&gt;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LoadAsync</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m_Result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done</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err="1">
                <a:solidFill>
                  <a:srgbClr val="2B91AF"/>
                </a:solidFill>
                <a:highlight>
                  <a:srgbClr val="FFFFFF"/>
                </a:highlight>
                <a:latin typeface="Consolas" panose="020B0609020204030204" pitchFamily="49" charset="0"/>
              </a:rPr>
              <a:t>Func</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&gt; a2 =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 =&gt;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LoadAsync</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m_Result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done</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endParaRPr lang="en-US" sz="1800" dirty="0" smtClean="0">
              <a:solidFill>
                <a:srgbClr val="2B91AF"/>
              </a:solidFill>
              <a:highlight>
                <a:srgbClr val="FFFFFF"/>
              </a:highlight>
              <a:latin typeface="Consolas" panose="020B0609020204030204" pitchFamily="49" charset="0"/>
            </a:endParaRPr>
          </a:p>
          <a:p>
            <a:endParaRPr lang="en-US" sz="1800" dirty="0">
              <a:solidFill>
                <a:srgbClr val="2B91AF"/>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Q. Which one will it pick?</a:t>
            </a:r>
            <a:endParaRPr lang="en-US" sz="1800" dirty="0">
              <a:solidFill>
                <a:srgbClr val="008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.Run</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 =&gt;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LoadAsync</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m_Result</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"done"</a:t>
            </a:r>
            <a:r>
              <a:rPr lang="en-US" sz="1800" dirty="0">
                <a:solidFill>
                  <a:srgbClr val="000000"/>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 });</a:t>
            </a:r>
            <a:endParaRPr lang="en-US" sz="1800" dirty="0"/>
          </a:p>
        </p:txBody>
      </p:sp>
      <p:sp>
        <p:nvSpPr>
          <p:cNvPr id="2" name="Title 1"/>
          <p:cNvSpPr>
            <a:spLocks noGrp="1"/>
          </p:cNvSpPr>
          <p:nvPr>
            <p:ph type="title"/>
          </p:nvPr>
        </p:nvSpPr>
        <p:spPr/>
        <p:txBody>
          <a:bodyPr/>
          <a:lstStyle/>
          <a:p>
            <a:r>
              <a:rPr lang="en-US" dirty="0" smtClean="0"/>
              <a:t>Verify </a:t>
            </a:r>
            <a:r>
              <a:rPr lang="en-US" dirty="0" err="1" smtClean="0"/>
              <a:t>async</a:t>
            </a:r>
            <a:r>
              <a:rPr lang="en-US" dirty="0" smtClean="0"/>
              <a:t> lambdas</a:t>
            </a:r>
            <a:endParaRPr lang="en-US" dirty="0"/>
          </a:p>
        </p:txBody>
      </p:sp>
      <p:sp>
        <p:nvSpPr>
          <p:cNvPr id="4" name="Text Placeholder 2"/>
          <p:cNvSpPr txBox="1">
            <a:spLocks/>
          </p:cNvSpPr>
          <p:nvPr/>
        </p:nvSpPr>
        <p:spPr>
          <a:xfrm>
            <a:off x="274638" y="4442488"/>
            <a:ext cx="11887199" cy="2262158"/>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solidFill>
                  <a:srgbClr val="008000"/>
                </a:solidFill>
                <a:highlight>
                  <a:srgbClr val="FFFFFF"/>
                </a:highlight>
                <a:latin typeface="Consolas" panose="020B0609020204030204" pitchFamily="49" charset="0"/>
              </a:rPr>
              <a:t>// A. If both overloads are offered, it will pick Task-returning. Good!</a:t>
            </a:r>
          </a:p>
          <a:p>
            <a:r>
              <a:rPr lang="en-US" sz="1800" dirty="0" smtClean="0">
                <a:solidFill>
                  <a:srgbClr val="0000FF"/>
                </a:solidFill>
                <a:highlight>
                  <a:srgbClr val="FFFFFF"/>
                </a:highlight>
                <a:latin typeface="Consolas" panose="020B0609020204030204" pitchFamily="49" charset="0"/>
              </a:rPr>
              <a:t>class </a:t>
            </a:r>
            <a:r>
              <a:rPr lang="en-US" sz="1800" dirty="0" smtClean="0">
                <a:solidFill>
                  <a:srgbClr val="2B91AF"/>
                </a:solidFill>
                <a:highlight>
                  <a:srgbClr val="FFFFFF"/>
                </a:highlight>
                <a:latin typeface="Consolas" panose="020B0609020204030204" pitchFamily="49" charset="0"/>
              </a:rPr>
              <a:t>Task</a:t>
            </a:r>
          </a:p>
          <a:p>
            <a:r>
              <a:rPr lang="en-US" sz="1800" dirty="0" smtClean="0">
                <a:solidFill>
                  <a:srgbClr val="000000"/>
                </a:solidFill>
                <a:highlight>
                  <a:srgbClr val="FFFFFF"/>
                </a:highlight>
                <a:latin typeface="Consolas" panose="020B0609020204030204" pitchFamily="49" charset="0"/>
              </a:rPr>
              <a:t>{</a:t>
            </a:r>
            <a:endParaRPr lang="en-US" sz="1800" dirty="0" smtClean="0">
              <a:solidFill>
                <a:srgbClr val="008000"/>
              </a:solidFill>
              <a:highlight>
                <a:srgbClr val="FFFFFF"/>
              </a:highlight>
              <a:latin typeface="Consolas" panose="020B0609020204030204" pitchFamily="49" charset="0"/>
            </a:endParaRPr>
          </a:p>
          <a:p>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static public </a:t>
            </a:r>
            <a:r>
              <a:rPr lang="en-US" sz="1800" dirty="0" smtClean="0">
                <a:solidFill>
                  <a:srgbClr val="2B91AF"/>
                </a:solidFill>
                <a:highlight>
                  <a:srgbClr val="FFFFFF"/>
                </a:highlight>
                <a:latin typeface="Consolas" panose="020B0609020204030204" pitchFamily="49" charset="0"/>
              </a:rPr>
              <a:t>Task</a:t>
            </a:r>
            <a:r>
              <a:rPr lang="en-US" sz="1800" dirty="0" smtClean="0">
                <a:solidFill>
                  <a:srgbClr val="000000"/>
                </a:solidFill>
                <a:highlight>
                  <a:srgbClr val="FFFFFF"/>
                </a:highlight>
                <a:latin typeface="Consolas" panose="020B0609020204030204" pitchFamily="49" charset="0"/>
              </a:rPr>
              <a:t> Run(</a:t>
            </a:r>
            <a:r>
              <a:rPr lang="en-US" sz="1800" dirty="0" smtClean="0">
                <a:solidFill>
                  <a:srgbClr val="2B91AF"/>
                </a:solidFill>
                <a:highlight>
                  <a:srgbClr val="FFFFFF"/>
                </a:highlight>
                <a:latin typeface="Consolas" panose="020B0609020204030204" pitchFamily="49" charset="0"/>
              </a:rPr>
              <a:t>Action</a:t>
            </a:r>
            <a:r>
              <a:rPr lang="en-US" sz="1800" dirty="0" smtClean="0">
                <a:solidFill>
                  <a:srgbClr val="000000"/>
                </a:solidFill>
                <a:highlight>
                  <a:srgbClr val="FFFFFF"/>
                </a:highlight>
                <a:latin typeface="Consolas" panose="020B0609020204030204" pitchFamily="49" charset="0"/>
              </a:rPr>
              <a:t> a)     {...}</a:t>
            </a:r>
          </a:p>
          <a:p>
            <a:r>
              <a:rPr lang="en-US" sz="1800" dirty="0" smtClean="0">
                <a:solidFill>
                  <a:srgbClr val="2B91AF"/>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static public </a:t>
            </a:r>
            <a:r>
              <a:rPr lang="en-US" sz="1800" dirty="0" smtClean="0">
                <a:solidFill>
                  <a:srgbClr val="2B91AF"/>
                </a:solidFill>
                <a:highlight>
                  <a:srgbClr val="FFFFFF"/>
                </a:highlight>
                <a:latin typeface="Consolas" panose="020B0609020204030204" pitchFamily="49" charset="0"/>
              </a:rPr>
              <a:t>Task</a:t>
            </a:r>
            <a:r>
              <a:rPr lang="en-US" sz="1800" dirty="0" smtClean="0">
                <a:solidFill>
                  <a:srgbClr val="000000"/>
                </a:solidFill>
                <a:highlight>
                  <a:srgbClr val="FFFFFF"/>
                </a:highlight>
                <a:latin typeface="Consolas" panose="020B0609020204030204" pitchFamily="49" charset="0"/>
              </a:rPr>
              <a:t> Run(</a:t>
            </a:r>
            <a:r>
              <a:rPr lang="en-US" sz="1800" dirty="0" err="1" smtClean="0">
                <a:solidFill>
                  <a:srgbClr val="2B91AF"/>
                </a:solidFill>
                <a:highlight>
                  <a:srgbClr val="FFFFFF"/>
                </a:highlight>
                <a:latin typeface="Consolas" panose="020B0609020204030204" pitchFamily="49" charset="0"/>
              </a:rPr>
              <a:t>Func</a:t>
            </a:r>
            <a:r>
              <a:rPr lang="en-US" sz="1800" dirty="0" smtClean="0">
                <a:solidFill>
                  <a:srgbClr val="000000"/>
                </a:solidFill>
                <a:highlight>
                  <a:srgbClr val="FFFFFF"/>
                </a:highlight>
                <a:latin typeface="Consolas" panose="020B0609020204030204" pitchFamily="49" charset="0"/>
              </a:rPr>
              <a:t>&lt;</a:t>
            </a:r>
            <a:r>
              <a:rPr lang="en-US" sz="1800" dirty="0" smtClean="0">
                <a:solidFill>
                  <a:srgbClr val="2B91AF"/>
                </a:solidFill>
                <a:highlight>
                  <a:srgbClr val="FFFFFF"/>
                </a:highlight>
                <a:latin typeface="Consolas" panose="020B0609020204030204" pitchFamily="49" charset="0"/>
              </a:rPr>
              <a:t>Task</a:t>
            </a:r>
            <a:r>
              <a:rPr lang="en-US" sz="1800" dirty="0" smtClean="0">
                <a:solidFill>
                  <a:srgbClr val="000000"/>
                </a:solidFill>
                <a:highlight>
                  <a:srgbClr val="FFFFFF"/>
                </a:highlight>
                <a:latin typeface="Consolas" panose="020B0609020204030204" pitchFamily="49" charset="0"/>
              </a:rPr>
              <a:t>&gt; a) {...}</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endParaRPr lang="en-US" sz="1800" dirty="0" smtClean="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2427324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a:t>
            </a:r>
            <a:r>
              <a:rPr lang="en-US" dirty="0" err="1" smtClean="0"/>
              <a:t>async</a:t>
            </a:r>
            <a:r>
              <a:rPr lang="en-US" dirty="0" smtClean="0"/>
              <a:t> lambdas</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3032" t="5480" r="9848" b="22397"/>
          <a:stretch/>
        </p:blipFill>
        <p:spPr>
          <a:xfrm>
            <a:off x="0" y="1211262"/>
            <a:ext cx="12436475" cy="5791200"/>
          </a:xfrm>
          <a:prstGeom prst="rect">
            <a:avLst/>
          </a:prstGeom>
        </p:spPr>
      </p:pic>
    </p:spTree>
    <p:extLst>
      <p:ext uri="{BB962C8B-B14F-4D97-AF65-F5344CB8AC3E}">
        <p14:creationId xmlns:p14="http://schemas.microsoft.com/office/powerpoint/2010/main" val="117217333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a:t>
            </a:r>
            <a:r>
              <a:rPr lang="en-US" dirty="0" err="1" smtClean="0"/>
              <a:t>async</a:t>
            </a:r>
            <a:r>
              <a:rPr lang="en-US" dirty="0" smtClean="0"/>
              <a:t> lambdas</a:t>
            </a:r>
            <a:endParaRPr lang="en-US" dirty="0"/>
          </a:p>
        </p:txBody>
      </p:sp>
      <p:sp>
        <p:nvSpPr>
          <p:cNvPr id="3" name="Text Placeholder 2"/>
          <p:cNvSpPr>
            <a:spLocks noGrp="1"/>
          </p:cNvSpPr>
          <p:nvPr>
            <p:ph type="body" sz="quarter" idx="10"/>
          </p:nvPr>
        </p:nvSpPr>
        <p:spPr>
          <a:xfrm>
            <a:off x="274638" y="1221157"/>
            <a:ext cx="11887199" cy="5558445"/>
          </a:xfrm>
          <a:noFill/>
        </p:spPr>
        <p:txBody>
          <a:bodyPr/>
          <a:lstStyle/>
          <a:p>
            <a:r>
              <a:rPr lang="en-US" sz="1800" dirty="0" smtClean="0">
                <a:solidFill>
                  <a:srgbClr val="0000FF"/>
                </a:solidFill>
                <a:highlight>
                  <a:srgbClr val="FFFFFF"/>
                </a:highlight>
                <a:latin typeface="Consolas" panose="020B0609020204030204" pitchFamily="49" charset="0"/>
              </a:rPr>
              <a:t/>
            </a:r>
            <a:br>
              <a:rPr lang="en-US" sz="1800" dirty="0" smtClean="0">
                <a:solidFill>
                  <a:srgbClr val="0000FF"/>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try</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Dispatcher.RunAsync</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2B91AF"/>
                </a:solidFill>
                <a:highlight>
                  <a:srgbClr val="FFFFFF"/>
                </a:highlight>
                <a:latin typeface="Consolas" panose="020B0609020204030204" pitchFamily="49" charset="0"/>
              </a:rPr>
              <a:t>CoreDispatcherPriority</a:t>
            </a:r>
            <a:r>
              <a:rPr lang="en-US" sz="1800" dirty="0" err="1" smtClean="0">
                <a:solidFill>
                  <a:srgbClr val="000000"/>
                </a:solidFill>
                <a:highlight>
                  <a:srgbClr val="FFFFFF"/>
                </a:highlight>
                <a:latin typeface="Consolas" panose="020B0609020204030204" pitchFamily="49" charset="0"/>
              </a:rPr>
              <a:t>.Normal</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effectLst>
                  <a:glow rad="381000">
                    <a:srgbClr val="FFFF00"/>
                  </a:glow>
                </a:effectLst>
                <a:highlight>
                  <a:srgbClr val="FFFFFF"/>
                </a:highlight>
                <a:latin typeface="Consolas" panose="020B0609020204030204" pitchFamily="49" charset="0"/>
              </a:rPr>
              <a:t>async</a:t>
            </a:r>
            <a:r>
              <a:rPr lang="en-US" sz="1800" dirty="0" smtClean="0">
                <a:solidFill>
                  <a:srgbClr val="000000"/>
                </a:solidFill>
                <a:effectLst>
                  <a:glow rad="381000">
                    <a:srgbClr val="FFFF00"/>
                  </a:glow>
                </a:effectLst>
                <a:highlight>
                  <a:srgbClr val="FFFFFF"/>
                </a:highlight>
                <a:latin typeface="Consolas" panose="020B0609020204030204" pitchFamily="49" charset="0"/>
              </a:rPr>
              <a:t> </a:t>
            </a:r>
            <a:r>
              <a:rPr lang="en-US" sz="1800" dirty="0">
                <a:solidFill>
                  <a:srgbClr val="000000"/>
                </a:solidFill>
                <a:effectLst>
                  <a:glow rad="381000">
                    <a:srgbClr val="FFFF00"/>
                  </a:glow>
                </a:effectLst>
                <a:highlight>
                  <a:srgbClr val="FFFFFF"/>
                </a:highlight>
                <a:latin typeface="Consolas" panose="020B0609020204030204" pitchFamily="49" charset="0"/>
              </a:rPr>
              <a:t>() =&gt;</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LoadAsync</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m_Result</a:t>
            </a:r>
            <a:r>
              <a:rPr lang="en-US" sz="1800" dirty="0">
                <a:solidFill>
                  <a:srgbClr val="000000"/>
                </a:solidFill>
                <a:highlight>
                  <a:srgbClr val="FFFFFF"/>
                </a:highlight>
                <a:latin typeface="Consolas" panose="020B0609020204030204" pitchFamily="49" charset="0"/>
              </a:rPr>
              <a:t> = </a:t>
            </a:r>
            <a:r>
              <a:rPr lang="en-US" sz="1800" dirty="0">
                <a:solidFill>
                  <a:srgbClr val="A31515"/>
                </a:solidFill>
                <a:highlight>
                  <a:srgbClr val="FFFFFF"/>
                </a:highlight>
                <a:latin typeface="Consolas" panose="020B0609020204030204" pitchFamily="49" charset="0"/>
              </a:rPr>
              <a:t>"done"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throw</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ex) {</a:t>
            </a:r>
          </a:p>
          <a:p>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finally </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DebugPrint</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m_Result</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a:t>
            </a:r>
            <a:r>
              <a:rPr lang="en-US" sz="1800" dirty="0" err="1">
                <a:solidFill>
                  <a:srgbClr val="008000"/>
                </a:solidFill>
                <a:highlight>
                  <a:srgbClr val="FFFFFF"/>
                </a:highlight>
                <a:latin typeface="Consolas" panose="020B0609020204030204" pitchFamily="49" charset="0"/>
              </a:rPr>
              <a:t>IAsyncAction</a:t>
            </a:r>
            <a:r>
              <a:rPr lang="en-US" sz="1800" dirty="0">
                <a:solidFill>
                  <a:srgbClr val="008000"/>
                </a:solidFill>
                <a:highlight>
                  <a:srgbClr val="FFFFFF"/>
                </a:highlight>
                <a:latin typeface="Consolas" panose="020B0609020204030204" pitchFamily="49" charset="0"/>
              </a:rPr>
              <a:t> </a:t>
            </a:r>
            <a:r>
              <a:rPr lang="en-US" sz="1800" dirty="0" err="1" smtClean="0">
                <a:solidFill>
                  <a:srgbClr val="008000"/>
                </a:solidFill>
                <a:highlight>
                  <a:srgbClr val="FFFFFF"/>
                </a:highlight>
                <a:latin typeface="Consolas" panose="020B0609020204030204" pitchFamily="49" charset="0"/>
              </a:rPr>
              <a:t>RunAsync</a:t>
            </a:r>
            <a:r>
              <a:rPr lang="en-US" sz="1800" dirty="0" smtClean="0">
                <a:solidFill>
                  <a:srgbClr val="008000"/>
                </a:solidFill>
                <a:highlight>
                  <a:srgbClr val="FFFFFF"/>
                </a:highlight>
                <a:latin typeface="Consolas" panose="020B0609020204030204" pitchFamily="49" charset="0"/>
              </a:rPr>
              <a:t>(</a:t>
            </a:r>
            <a:r>
              <a:rPr lang="en-US" sz="1800" dirty="0" err="1" smtClean="0">
                <a:solidFill>
                  <a:srgbClr val="008000"/>
                </a:solidFill>
                <a:highlight>
                  <a:srgbClr val="FFFFFF"/>
                </a:highlight>
                <a:latin typeface="Consolas" panose="020B0609020204030204" pitchFamily="49" charset="0"/>
              </a:rPr>
              <a:t>CoreDispatcherPriority</a:t>
            </a:r>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priority, </a:t>
            </a:r>
            <a:r>
              <a:rPr lang="en-US" sz="1800" dirty="0" err="1">
                <a:solidFill>
                  <a:srgbClr val="008000"/>
                </a:solidFill>
                <a:effectLst>
                  <a:glow rad="381000">
                    <a:srgbClr val="FFFF00"/>
                  </a:glow>
                </a:effectLst>
                <a:highlight>
                  <a:srgbClr val="FFFFFF"/>
                </a:highlight>
                <a:latin typeface="Consolas" panose="020B0609020204030204" pitchFamily="49" charset="0"/>
              </a:rPr>
              <a:t>DispatchedHandler</a:t>
            </a:r>
            <a:r>
              <a:rPr lang="en-US" sz="1800" dirty="0">
                <a:solidFill>
                  <a:srgbClr val="008000"/>
                </a:solidFill>
                <a:highlight>
                  <a:srgbClr val="FFFFFF"/>
                </a:highlight>
                <a:latin typeface="Consolas" panose="020B0609020204030204" pitchFamily="49" charset="0"/>
              </a:rPr>
              <a:t> </a:t>
            </a:r>
            <a:r>
              <a:rPr lang="en-US" sz="1800" dirty="0" err="1">
                <a:solidFill>
                  <a:srgbClr val="008000"/>
                </a:solidFill>
                <a:highlight>
                  <a:srgbClr val="FFFFFF"/>
                </a:highlight>
                <a:latin typeface="Consolas" panose="020B0609020204030204" pitchFamily="49" charset="0"/>
              </a:rPr>
              <a:t>agileCallback</a:t>
            </a:r>
            <a:r>
              <a:rPr lang="en-US" sz="1800" dirty="0">
                <a:solidFill>
                  <a:srgbClr val="008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delegate </a:t>
            </a:r>
            <a:r>
              <a:rPr lang="en-US" sz="1800" dirty="0">
                <a:solidFill>
                  <a:srgbClr val="008000"/>
                </a:solidFill>
                <a:effectLst>
                  <a:glow rad="381000">
                    <a:srgbClr val="FFFF00"/>
                  </a:glow>
                </a:effectLst>
                <a:highlight>
                  <a:srgbClr val="FFFFFF"/>
                </a:highlight>
                <a:latin typeface="Consolas" panose="020B0609020204030204" pitchFamily="49" charset="0"/>
              </a:rPr>
              <a:t>void</a:t>
            </a:r>
            <a:r>
              <a:rPr lang="en-US" sz="1800" dirty="0">
                <a:solidFill>
                  <a:srgbClr val="008000"/>
                </a:solidFill>
                <a:highlight>
                  <a:srgbClr val="FFFFFF"/>
                </a:highlight>
                <a:latin typeface="Consolas" panose="020B0609020204030204" pitchFamily="49" charset="0"/>
              </a:rPr>
              <a:t> </a:t>
            </a:r>
            <a:r>
              <a:rPr lang="en-US" sz="1800" dirty="0" err="1">
                <a:solidFill>
                  <a:srgbClr val="008000"/>
                </a:solidFill>
                <a:highlight>
                  <a:srgbClr val="FFFFFF"/>
                </a:highlight>
                <a:latin typeface="Consolas" panose="020B0609020204030204" pitchFamily="49" charset="0"/>
              </a:rPr>
              <a:t>DispatchedHandler</a:t>
            </a:r>
            <a:r>
              <a:rPr lang="en-US" sz="1800" dirty="0" smtClean="0">
                <a:solidFill>
                  <a:srgbClr val="008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cxnSp>
        <p:nvCxnSpPr>
          <p:cNvPr id="47" name="Straight Arrow Connector 46"/>
          <p:cNvCxnSpPr/>
          <p:nvPr/>
        </p:nvCxnSpPr>
        <p:spPr>
          <a:xfrm>
            <a:off x="1744720" y="2446646"/>
            <a:ext cx="2615" cy="669616"/>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059299" y="1920509"/>
            <a:ext cx="544293" cy="319884"/>
            <a:chOff x="1059299" y="1920509"/>
            <a:chExt cx="544293" cy="319884"/>
          </a:xfrm>
        </p:grpSpPr>
        <p:cxnSp>
          <p:nvCxnSpPr>
            <p:cNvPr id="39" name="Straight Arrow Connector 38"/>
            <p:cNvCxnSpPr/>
            <p:nvPr/>
          </p:nvCxnSpPr>
          <p:spPr>
            <a:xfrm flipH="1" flipV="1">
              <a:off x="1245245" y="2028071"/>
              <a:ext cx="358347" cy="21232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auto">
            <a:xfrm>
              <a:off x="1059299" y="1920509"/>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6" name="Straight Arrow Connector 25"/>
          <p:cNvCxnSpPr/>
          <p:nvPr/>
        </p:nvCxnSpPr>
        <p:spPr>
          <a:xfrm>
            <a:off x="1137023" y="2134232"/>
            <a:ext cx="20532" cy="319183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1669611" y="2240284"/>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Box 10"/>
          <p:cNvSpPr txBox="1"/>
          <p:nvPr/>
        </p:nvSpPr>
        <p:spPr>
          <a:xfrm>
            <a:off x="1279909" y="2747358"/>
            <a:ext cx="10960437" cy="3619452"/>
          </a:xfrm>
          <a:prstGeom prst="rect">
            <a:avLst/>
          </a:prstGeom>
          <a:solidFill>
            <a:schemeClr val="tx1"/>
          </a:solidFill>
          <a:ln>
            <a:solidFill>
              <a:schemeClr val="bg1"/>
            </a:solidFill>
          </a:ln>
          <a:effectLst>
            <a:outerShdw blurRad="50800" dist="152400" dir="2700000" algn="tl" rotWithShape="0">
              <a:prstClr val="black">
                <a:alpha val="40000"/>
              </a:prstClr>
            </a:outerShdw>
          </a:effectLst>
        </p:spPr>
        <p:txBody>
          <a:bodyPr wrap="square" lIns="182880" tIns="146304" rIns="182880" bIns="146304" rtlCol="0">
            <a:spAutoFit/>
          </a:bodyPr>
          <a:lstStyle/>
          <a:p>
            <a:r>
              <a:rPr lang="en-US" dirty="0">
                <a:solidFill>
                  <a:srgbClr val="008000"/>
                </a:solidFill>
                <a:highlight>
                  <a:srgbClr val="FFFFFF"/>
                </a:highlight>
                <a:latin typeface="Consolas" panose="020B0609020204030204" pitchFamily="49" charset="0"/>
              </a:rPr>
              <a:t>// </a:t>
            </a:r>
            <a:r>
              <a:rPr lang="en-US" dirty="0" smtClean="0">
                <a:solidFill>
                  <a:srgbClr val="008000"/>
                </a:solidFill>
                <a:highlight>
                  <a:srgbClr val="FFFFFF"/>
                </a:highlight>
                <a:latin typeface="Consolas" panose="020B0609020204030204" pitchFamily="49" charset="0"/>
              </a:rPr>
              <a:t>We want a version of </a:t>
            </a:r>
            <a:r>
              <a:rPr lang="en-US" dirty="0" err="1" smtClean="0">
                <a:solidFill>
                  <a:srgbClr val="008000"/>
                </a:solidFill>
                <a:highlight>
                  <a:srgbClr val="FFFFFF"/>
                </a:highlight>
                <a:latin typeface="Consolas" panose="020B0609020204030204" pitchFamily="49" charset="0"/>
              </a:rPr>
              <a:t>Dispatcher.Run</a:t>
            </a:r>
            <a:r>
              <a:rPr lang="en-US" dirty="0" smtClean="0">
                <a:solidFill>
                  <a:srgbClr val="008000"/>
                </a:solidFill>
                <a:highlight>
                  <a:srgbClr val="FFFFFF"/>
                </a:highlight>
                <a:latin typeface="Consolas" panose="020B0609020204030204" pitchFamily="49" charset="0"/>
              </a:rPr>
              <a:t> that works with </a:t>
            </a:r>
            <a:r>
              <a:rPr lang="en-US" dirty="0" err="1" smtClean="0">
                <a:solidFill>
                  <a:srgbClr val="008000"/>
                </a:solidFill>
                <a:highlight>
                  <a:srgbClr val="FFFFFF"/>
                </a:highlight>
                <a:latin typeface="Consolas" panose="020B0609020204030204" pitchFamily="49" charset="0"/>
              </a:rPr>
              <a:t>async</a:t>
            </a:r>
            <a:r>
              <a:rPr lang="en-US" dirty="0" smtClean="0">
                <a:solidFill>
                  <a:srgbClr val="008000"/>
                </a:solidFill>
                <a:highlight>
                  <a:srgbClr val="FFFFFF"/>
                </a:highlight>
                <a:latin typeface="Consolas" panose="020B0609020204030204" pitchFamily="49" charset="0"/>
              </a:rPr>
              <a:t> lambdas...</a:t>
            </a:r>
            <a:endParaRPr lang="en-US" dirty="0" smtClean="0">
              <a:solidFill>
                <a:srgbClr val="0000FF"/>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await</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Dispatcher.</a:t>
            </a:r>
            <a:r>
              <a:rPr lang="en-US" dirty="0" err="1" smtClean="0">
                <a:solidFill>
                  <a:srgbClr val="000000"/>
                </a:solidFill>
                <a:effectLst>
                  <a:glow rad="254000">
                    <a:srgbClr val="FFFF00"/>
                  </a:glow>
                </a:effectLst>
                <a:highlight>
                  <a:srgbClr val="FFFFFF"/>
                </a:highlight>
                <a:latin typeface="Consolas" panose="020B0609020204030204" pitchFamily="49" charset="0"/>
              </a:rPr>
              <a:t>NewRunAsync</a:t>
            </a:r>
            <a:r>
              <a:rPr lang="en-US" dirty="0" smtClean="0">
                <a:solidFill>
                  <a:srgbClr val="000000"/>
                </a:solidFill>
                <a:highlight>
                  <a:srgbClr val="FFFFFF"/>
                </a:highlight>
                <a:latin typeface="Consolas" panose="020B0609020204030204" pitchFamily="49" charset="0"/>
              </a:rPr>
              <a:t>(</a:t>
            </a:r>
            <a:r>
              <a:rPr lang="en-US" dirty="0" err="1" smtClean="0">
                <a:solidFill>
                  <a:srgbClr val="2B91AF"/>
                </a:solidFill>
                <a:highlight>
                  <a:srgbClr val="FFFFFF"/>
                </a:highlight>
                <a:latin typeface="Consolas" panose="020B0609020204030204" pitchFamily="49" charset="0"/>
              </a:rPr>
              <a:t>CoreDispatcherPriority</a:t>
            </a:r>
            <a:r>
              <a:rPr lang="en-US" dirty="0" err="1" smtClean="0">
                <a:solidFill>
                  <a:srgbClr val="000000"/>
                </a:solidFill>
                <a:highlight>
                  <a:srgbClr val="FFFFFF"/>
                </a:highlight>
                <a:latin typeface="Consolas" panose="020B0609020204030204" pitchFamily="49" charset="0"/>
              </a:rPr>
              <a:t>.Normal</a:t>
            </a:r>
            <a:r>
              <a:rPr lang="en-US" dirty="0">
                <a:solidFill>
                  <a:srgbClr val="000000"/>
                </a:solidFill>
                <a:highlight>
                  <a:srgbClr val="FFFFFF"/>
                </a:highlight>
                <a:latin typeface="Consolas" panose="020B0609020204030204" pitchFamily="49" charset="0"/>
              </a:rPr>
              <a:t>, </a:t>
            </a:r>
            <a:r>
              <a:rPr lang="en-US" dirty="0" err="1">
                <a:solidFill>
                  <a:srgbClr val="0000FF"/>
                </a:solidFill>
                <a:effectLst/>
                <a:highlight>
                  <a:srgbClr val="FFFFFF"/>
                </a:highlight>
                <a:latin typeface="Consolas" panose="020B0609020204030204" pitchFamily="49" charset="0"/>
              </a:rPr>
              <a:t>async</a:t>
            </a:r>
            <a:r>
              <a:rPr lang="en-US" dirty="0">
                <a:solidFill>
                  <a:srgbClr val="000000"/>
                </a:solidFill>
                <a:effectLst/>
                <a:highlight>
                  <a:srgbClr val="FFFFFF"/>
                </a:highlight>
                <a:latin typeface="Consolas" panose="020B0609020204030204" pitchFamily="49" charset="0"/>
              </a:rPr>
              <a:t> () =&gt;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 });</a:t>
            </a:r>
            <a:endParaRPr lang="en-US" dirty="0">
              <a:solidFill>
                <a:srgbClr val="000000"/>
              </a:solidFill>
              <a:highlight>
                <a:srgbClr val="FFFFFF"/>
              </a:highlight>
              <a:latin typeface="Consolas" panose="020B0609020204030204" pitchFamily="49" charset="0"/>
            </a:endParaRPr>
          </a:p>
          <a:p>
            <a:endParaRPr lang="en-US" dirty="0" smtClean="0">
              <a:solidFill>
                <a:srgbClr val="0000FF"/>
              </a:solidFill>
              <a:highlight>
                <a:srgbClr val="FFFFFF"/>
              </a:highlight>
              <a:latin typeface="Consolas" panose="020B0609020204030204" pitchFamily="49" charset="0"/>
            </a:endParaRPr>
          </a:p>
          <a:p>
            <a:endParaRPr lang="en-US" dirty="0" smtClean="0">
              <a:solidFill>
                <a:srgbClr val="0000FF"/>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Here's </a:t>
            </a:r>
            <a:r>
              <a:rPr lang="en-US" dirty="0" smtClean="0">
                <a:solidFill>
                  <a:srgbClr val="008000"/>
                </a:solidFill>
                <a:highlight>
                  <a:srgbClr val="FFFFFF"/>
                </a:highlight>
                <a:latin typeface="Consolas" panose="020B0609020204030204" pitchFamily="49" charset="0"/>
              </a:rPr>
              <a:t>one easy way to provide it...</a:t>
            </a:r>
            <a:endParaRPr lang="en-US" dirty="0">
              <a:solidFill>
                <a:srgbClr val="0000FF"/>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static</a:t>
            </a: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async</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smtClean="0">
                <a:solidFill>
                  <a:srgbClr val="000000"/>
                </a:solidFill>
                <a:effectLst>
                  <a:glow rad="254000">
                    <a:srgbClr val="FFFF00"/>
                  </a:glow>
                </a:effectLst>
                <a:highlight>
                  <a:srgbClr val="FFFFFF"/>
                </a:highlight>
                <a:latin typeface="Consolas" panose="020B0609020204030204" pitchFamily="49" charset="0"/>
              </a:rPr>
              <a:t>NewRunAsync</a:t>
            </a:r>
            <a:r>
              <a:rPr lang="en-US" dirty="0" smtClean="0">
                <a:solidFill>
                  <a:srgbClr val="000000"/>
                </a:solidFill>
                <a:highlight>
                  <a:srgbClr val="FFFFFF"/>
                </a:highlight>
                <a:latin typeface="Consolas" panose="020B0609020204030204" pitchFamily="49" charset="0"/>
              </a:rPr>
              <a:t>(</a:t>
            </a:r>
            <a:r>
              <a:rPr lang="en-US" dirty="0" smtClean="0">
                <a:solidFill>
                  <a:srgbClr val="0000FF"/>
                </a:solidFill>
                <a:highlight>
                  <a:srgbClr val="FFFFFF"/>
                </a:highlight>
                <a:latin typeface="Consolas" panose="020B0609020204030204" pitchFamily="49" charset="0"/>
              </a:rPr>
              <a:t>this</a:t>
            </a:r>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CoreDispatcher</a:t>
            </a:r>
            <a:r>
              <a:rPr lang="en-US" dirty="0">
                <a:solidFill>
                  <a:srgbClr val="000000"/>
                </a:solidFill>
                <a:highlight>
                  <a:srgbClr val="FFFFFF"/>
                </a:highlight>
                <a:latin typeface="Consolas" panose="020B0609020204030204" pitchFamily="49" charset="0"/>
              </a:rPr>
              <a:t> dispatcher, </a:t>
            </a:r>
            <a:r>
              <a:rPr lang="en-US" dirty="0" err="1">
                <a:solidFill>
                  <a:srgbClr val="2B91AF"/>
                </a:solidFill>
                <a:highlight>
                  <a:srgbClr val="FFFFFF"/>
                </a:highlight>
                <a:latin typeface="Consolas" panose="020B0609020204030204" pitchFamily="49" charset="0"/>
              </a:rPr>
              <a:t>Func</a:t>
            </a:r>
            <a:r>
              <a:rPr lang="en-US" dirty="0">
                <a:solidFill>
                  <a:srgbClr val="000000"/>
                </a:solidFill>
                <a:highlight>
                  <a:srgbClr val="FFFFFF"/>
                </a:highlight>
                <a:latin typeface="Consolas" panose="020B0609020204030204" pitchFamily="49" charset="0"/>
              </a:rPr>
              <a:t>&lt;</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&gt; f)</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t = </a:t>
            </a:r>
            <a:r>
              <a:rPr lang="en-US" dirty="0">
                <a:solidFill>
                  <a:srgbClr val="0000FF"/>
                </a:solidFill>
                <a:highlight>
                  <a:srgbClr val="FFFFFF"/>
                </a:highlight>
                <a:latin typeface="Consolas" panose="020B0609020204030204" pitchFamily="49" charset="0"/>
              </a:rPr>
              <a:t>null</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await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dispatcher.RunAsync</a:t>
            </a:r>
            <a:r>
              <a:rPr lang="en-US" dirty="0">
                <a:solidFill>
                  <a:srgbClr val="000000"/>
                </a:solidFill>
                <a:highlight>
                  <a:srgbClr val="FFFFFF"/>
                </a:highlight>
                <a:latin typeface="Consolas" panose="020B0609020204030204" pitchFamily="49" charset="0"/>
              </a:rPr>
              <a:t>(</a:t>
            </a:r>
            <a:r>
              <a:rPr lang="en-US" dirty="0" err="1">
                <a:solidFill>
                  <a:srgbClr val="2B91AF"/>
                </a:solidFill>
                <a:highlight>
                  <a:srgbClr val="FFFFFF"/>
                </a:highlight>
                <a:latin typeface="Consolas" panose="020B0609020204030204" pitchFamily="49" charset="0"/>
              </a:rPr>
              <a:t>CoreDispatcherPriority</a:t>
            </a:r>
            <a:r>
              <a:rPr lang="en-US" dirty="0" err="1">
                <a:solidFill>
                  <a:srgbClr val="000000"/>
                </a:solidFill>
                <a:highlight>
                  <a:srgbClr val="FFFFFF"/>
                </a:highlight>
                <a:latin typeface="Consolas" panose="020B0609020204030204" pitchFamily="49" charset="0"/>
              </a:rPr>
              <a:t>.Normal</a:t>
            </a:r>
            <a:r>
              <a:rPr lang="en-US" dirty="0">
                <a:solidFill>
                  <a:srgbClr val="000000"/>
                </a:solidFill>
                <a:highlight>
                  <a:srgbClr val="FFFFFF"/>
                </a:highlight>
                <a:latin typeface="Consolas" panose="020B0609020204030204" pitchFamily="49" charset="0"/>
              </a:rPr>
              <a:t>, () =&gt; t = f</a:t>
            </a:r>
            <a:r>
              <a:rPr lang="en-US" dirty="0" smtClean="0">
                <a:solidFill>
                  <a:srgbClr val="000000"/>
                </a:solidFill>
                <a:highlight>
                  <a:srgbClr val="FFFFFF"/>
                </a:highlight>
                <a:latin typeface="Consolas" panose="020B0609020204030204" pitchFamily="49" charset="0"/>
              </a:rPr>
              <a:t>());</a:t>
            </a:r>
          </a:p>
          <a:p>
            <a:r>
              <a:rPr lang="en-US" dirty="0" smtClean="0">
                <a:solidFill>
                  <a:srgbClr val="0000FF"/>
                </a:solidFill>
                <a:highlight>
                  <a:srgbClr val="FFFFFF"/>
                </a:highlight>
                <a:latin typeface="Consolas" panose="020B0609020204030204" pitchFamily="49" charset="0"/>
              </a:rPr>
              <a:t>    await</a:t>
            </a:r>
            <a:r>
              <a:rPr lang="en-US" dirty="0" smtClean="0">
                <a:solidFill>
                  <a:srgbClr val="000000"/>
                </a:solidFill>
                <a:highlight>
                  <a:srgbClr val="FFFFFF"/>
                </a:highlight>
                <a:latin typeface="Consolas" panose="020B0609020204030204" pitchFamily="49" charset="0"/>
              </a:rPr>
              <a:t> t;</a:t>
            </a:r>
          </a:p>
          <a:p>
            <a:r>
              <a:rPr lang="en-US" dirty="0" smtClean="0">
                <a:solidFill>
                  <a:srgbClr val="008000"/>
                </a:solidFill>
                <a:highlight>
                  <a:srgbClr val="FFFFFF"/>
                </a:highlight>
                <a:latin typeface="Consolas" panose="020B0609020204030204" pitchFamily="49" charset="0"/>
              </a:rPr>
              <a:t>    // TODO: use </a:t>
            </a:r>
            <a:r>
              <a:rPr lang="en-US" dirty="0" err="1" smtClean="0">
                <a:solidFill>
                  <a:srgbClr val="008000"/>
                </a:solidFill>
                <a:highlight>
                  <a:srgbClr val="FFFFFF"/>
                </a:highlight>
                <a:latin typeface="Consolas" panose="020B0609020204030204" pitchFamily="49" charset="0"/>
              </a:rPr>
              <a:t>ConfigureAwait</a:t>
            </a:r>
            <a:r>
              <a:rPr lang="en-US" dirty="0" smtClean="0">
                <a:solidFill>
                  <a:srgbClr val="008000"/>
                </a:solidFill>
                <a:highlight>
                  <a:srgbClr val="FFFFFF"/>
                </a:highlight>
                <a:latin typeface="Consolas" panose="020B0609020204030204" pitchFamily="49" charset="0"/>
              </a:rPr>
              <a:t>(</a:t>
            </a:r>
            <a:r>
              <a:rPr lang="en-US" dirty="0" err="1" smtClean="0">
                <a:solidFill>
                  <a:srgbClr val="008000"/>
                </a:solidFill>
                <a:highlight>
                  <a:srgbClr val="FFFFFF"/>
                </a:highlight>
                <a:latin typeface="Consolas" panose="020B0609020204030204" pitchFamily="49" charset="0"/>
              </a:rPr>
              <a:t>continueOnCapturedContext:false</a:t>
            </a:r>
            <a:r>
              <a:rPr lang="en-US" dirty="0" smtClean="0">
                <a:solidFill>
                  <a:srgbClr val="008000"/>
                </a:solidFill>
                <a:highlight>
                  <a:srgbClr val="FFFFFF"/>
                </a:highlight>
                <a:latin typeface="Consolas" panose="020B0609020204030204" pitchFamily="49" charset="0"/>
              </a:rPr>
              <a:t>) on both my awaits</a:t>
            </a:r>
            <a:endParaRPr lang="en-US" dirty="0">
              <a:solidFill>
                <a:srgbClr val="0000FF"/>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125438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up)">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200" fill="hold"/>
                                        <p:tgtEl>
                                          <p:spTgt spid="11"/>
                                        </p:tgtEl>
                                        <p:attrNameLst>
                                          <p:attrName>ppt_x</p:attrName>
                                        </p:attrNameLst>
                                      </p:cBhvr>
                                      <p:tavLst>
                                        <p:tav tm="0">
                                          <p:val>
                                            <p:strVal val="1+#ppt_w/2"/>
                                          </p:val>
                                        </p:tav>
                                        <p:tav tm="100000">
                                          <p:val>
                                            <p:strVal val="#ppt_x"/>
                                          </p:val>
                                        </p:tav>
                                      </p:tavLst>
                                    </p:anim>
                                    <p:anim calcmode="lin" valueType="num">
                                      <p:cBhvr additive="base">
                                        <p:cTn id="28" dur="2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/await are not magic</a:t>
            </a:r>
            <a:endParaRPr lang="en-US" dirty="0"/>
          </a:p>
        </p:txBody>
      </p:sp>
      <p:sp>
        <p:nvSpPr>
          <p:cNvPr id="3" name="Text Placeholder 2"/>
          <p:cNvSpPr>
            <a:spLocks noGrp="1"/>
          </p:cNvSpPr>
          <p:nvPr>
            <p:ph type="body" sz="quarter" idx="10"/>
          </p:nvPr>
        </p:nvSpPr>
        <p:spPr>
          <a:xfrm>
            <a:off x="274638" y="1221157"/>
            <a:ext cx="11887199" cy="4198072"/>
          </a:xfrm>
        </p:spPr>
        <p:txBody>
          <a:bodyPr/>
          <a:lstStyle/>
          <a:p>
            <a:r>
              <a:rPr lang="en-US" sz="1600" dirty="0">
                <a:solidFill>
                  <a:srgbClr val="008000"/>
                </a:solidFill>
                <a:highlight>
                  <a:srgbClr val="FFFFFF"/>
                </a:highlight>
                <a:latin typeface="Consolas" panose="020B0609020204030204" pitchFamily="49" charset="0"/>
              </a:rPr>
              <a:t>// ORIGINAL CODE</a:t>
            </a:r>
            <a:endParaRPr lang="en-US" sz="1600" dirty="0">
              <a:solidFill>
                <a:srgbClr val="000000"/>
              </a:solidFill>
              <a:highlight>
                <a:srgbClr val="FFFFFF"/>
              </a:highlight>
              <a:latin typeface="Consolas" panose="020B0609020204030204" pitchFamily="49" charset="0"/>
            </a:endParaRPr>
          </a:p>
          <a:p>
            <a:r>
              <a:rPr lang="en-US" sz="1600" dirty="0" err="1">
                <a:solidFill>
                  <a:srgbClr val="0000FF"/>
                </a:solidFill>
                <a:highlight>
                  <a:srgbClr val="FFFFFF"/>
                </a:highlight>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FooAsync</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smtClean="0">
                <a:solidFill>
                  <a:srgbClr val="FF0000"/>
                </a:solidFill>
                <a:highlight>
                  <a:srgbClr val="FFFFFF"/>
                </a:highlight>
                <a:latin typeface="Consolas" panose="020B0609020204030204" pitchFamily="49" charset="0"/>
              </a:rPr>
              <a:t>BODY</a:t>
            </a:r>
            <a:endParaRPr lang="en-US" sz="1600" dirty="0">
              <a:solidFill>
                <a:srgbClr val="FF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APPROXIMATELY </a:t>
            </a:r>
            <a:r>
              <a:rPr lang="en-US" sz="1600" dirty="0">
                <a:solidFill>
                  <a:srgbClr val="008000"/>
                </a:solidFill>
                <a:highlight>
                  <a:srgbClr val="FFFFFF"/>
                </a:highlight>
                <a:latin typeface="Consolas" panose="020B0609020204030204" pitchFamily="49" charset="0"/>
              </a:rPr>
              <a:t>WHAT THE COMPILER </a:t>
            </a:r>
            <a:r>
              <a:rPr lang="en-US" sz="1600" dirty="0" smtClean="0">
                <a:solidFill>
                  <a:srgbClr val="008000"/>
                </a:solidFill>
                <a:highlight>
                  <a:srgbClr val="FFFFFF"/>
                </a:highlight>
                <a:latin typeface="Consolas" panose="020B0609020204030204" pitchFamily="49" charset="0"/>
              </a:rPr>
              <a:t>GENERATES...</a:t>
            </a:r>
          </a:p>
          <a:p>
            <a:r>
              <a:rPr lang="en-US" sz="1600" dirty="0" smtClean="0">
                <a:solidFill>
                  <a:srgbClr val="2B91AF"/>
                </a:solidFill>
                <a:highlight>
                  <a:srgbClr val="FFFFFF"/>
                </a:highlight>
                <a:latin typeface="Consolas" panose="020B0609020204030204" pitchFamily="49" charset="0"/>
              </a:rPr>
              <a:t>Task</a:t>
            </a:r>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FooAsync</a:t>
            </a:r>
            <a:r>
              <a:rPr lang="en-US" sz="1600" dirty="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sm</a:t>
            </a:r>
            <a:r>
              <a:rPr lang="en-US" sz="1600" dirty="0">
                <a:solidFill>
                  <a:srgbClr val="000000"/>
                </a:solidFill>
                <a:highlight>
                  <a:srgbClr val="FFFFFF"/>
                </a:highlight>
                <a:latin typeface="Consolas" panose="020B0609020204030204" pitchFamily="49" charset="0"/>
              </a:rPr>
              <a:t> =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smtClean="0">
                <a:solidFill>
                  <a:srgbClr val="2B91AF"/>
                </a:solidFill>
                <a:highlight>
                  <a:srgbClr val="FFFFFF"/>
                </a:highlight>
                <a:latin typeface="Consolas" panose="020B0609020204030204" pitchFamily="49" charset="0"/>
              </a:rPr>
              <a:t>FooAsyncStruct</a:t>
            </a:r>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sm.tcs</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smtClean="0">
                <a:solidFill>
                  <a:srgbClr val="2B91AF"/>
                </a:solidFill>
                <a:highlight>
                  <a:srgbClr val="FFFFFF"/>
                </a:highlight>
                <a:latin typeface="Consolas" panose="020B0609020204030204" pitchFamily="49" charset="0"/>
              </a:rPr>
              <a:t>TaskCompletionSource</a:t>
            </a:r>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sm.MoveNext</a:t>
            </a:r>
            <a:r>
              <a:rPr lang="en-US" sz="1600" dirty="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sm.tcs.Task</a:t>
            </a:r>
            <a:r>
              <a:rPr lang="en-US" sz="1600" dirty="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
        <p:nvSpPr>
          <p:cNvPr id="4" name="Text Placeholder 2"/>
          <p:cNvSpPr txBox="1">
            <a:spLocks/>
          </p:cNvSpPr>
          <p:nvPr/>
        </p:nvSpPr>
        <p:spPr>
          <a:xfrm>
            <a:off x="6675437" y="3346076"/>
            <a:ext cx="5638799" cy="365638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err="1" smtClean="0">
                <a:solidFill>
                  <a:srgbClr val="0000FF"/>
                </a:solidFill>
                <a:highlight>
                  <a:srgbClr val="FFFFFF"/>
                </a:highlight>
                <a:latin typeface="Consolas" panose="020B0609020204030204" pitchFamily="49" charset="0"/>
              </a:rPr>
              <a:t>struct</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2B91AF"/>
                </a:solidFill>
                <a:highlight>
                  <a:srgbClr val="FFFFFF"/>
                </a:highlight>
                <a:latin typeface="Consolas" panose="020B0609020204030204" pitchFamily="49" charset="0"/>
              </a:rPr>
              <a:t>FooAsyncStruct</a:t>
            </a:r>
            <a:r>
              <a:rPr lang="en-US" sz="1600" dirty="0" smtClean="0">
                <a:solidFill>
                  <a:srgbClr val="2B91AF"/>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a:t>
            </a:r>
          </a:p>
          <a:p>
            <a:r>
              <a:rPr lang="en-US" sz="1600" dirty="0" smtClean="0">
                <a:solidFill>
                  <a:srgbClr val="0000FF"/>
                </a:solidFill>
                <a:highlight>
                  <a:srgbClr val="FFFFFF"/>
                </a:highlight>
                <a:latin typeface="Consolas" panose="020B0609020204030204" pitchFamily="49" charset="0"/>
              </a:rPr>
              <a:t>    public</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2B91AF"/>
                </a:solidFill>
                <a:highlight>
                  <a:srgbClr val="FFFFFF"/>
                </a:highlight>
                <a:latin typeface="Consolas" panose="020B0609020204030204" pitchFamily="49" charset="0"/>
              </a:rPr>
              <a:t>TaskCompletionSource</a:t>
            </a:r>
            <a:r>
              <a:rPr lang="en-US" sz="1600" dirty="0" smtClean="0">
                <a:solidFill>
                  <a:srgbClr val="2B91AF"/>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tcs</a:t>
            </a:r>
            <a:r>
              <a:rPr lang="en-US" sz="1600" dirty="0" smtClean="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    </a:t>
            </a:r>
          </a:p>
          <a:p>
            <a:r>
              <a:rPr lang="en-US" sz="1600" dirty="0" smtClean="0">
                <a:solidFill>
                  <a:srgbClr val="000000"/>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private</a:t>
            </a:r>
            <a:r>
              <a:rPr lang="en-US" sz="1600" dirty="0" smtClean="0">
                <a:solidFill>
                  <a:srgbClr val="000000"/>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void</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MoveNext</a:t>
            </a:r>
            <a:r>
              <a:rPr lang="en-US" sz="1600" dirty="0" smtClean="0">
                <a:solidFill>
                  <a:srgbClr val="000000"/>
                </a:solidFill>
                <a:highlight>
                  <a:srgbClr val="FFFFFF"/>
                </a:highlight>
                <a:latin typeface="Consolas" panose="020B0609020204030204" pitchFamily="49" charset="0"/>
              </a:rPr>
              <a:t>() {</a:t>
            </a:r>
          </a:p>
          <a:p>
            <a:r>
              <a:rPr lang="en-US" sz="1600" dirty="0" smtClean="0">
                <a:solidFill>
                  <a:srgbClr val="000000"/>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try</a:t>
            </a:r>
            <a:r>
              <a:rPr lang="en-US" sz="1600" dirty="0" smtClean="0">
                <a:solidFill>
                  <a:srgbClr val="000000"/>
                </a:solidFill>
                <a:highlight>
                  <a:srgbClr val="FFFFFF"/>
                </a:highlight>
                <a:latin typeface="Consolas" panose="020B0609020204030204" pitchFamily="49" charset="0"/>
              </a:rPr>
              <a:t> {</a:t>
            </a:r>
          </a:p>
          <a:p>
            <a:r>
              <a:rPr lang="en-US" sz="1600" dirty="0" smtClean="0">
                <a:solidFill>
                  <a:srgbClr val="000000"/>
                </a:solidFill>
                <a:highlight>
                  <a:srgbClr val="FFFFFF"/>
                </a:highlight>
                <a:latin typeface="Consolas" panose="020B0609020204030204" pitchFamily="49" charset="0"/>
              </a:rPr>
              <a:t>            </a:t>
            </a:r>
            <a:r>
              <a:rPr lang="en-US" sz="1600" dirty="0" smtClean="0">
                <a:solidFill>
                  <a:srgbClr val="FF0000"/>
                </a:solidFill>
                <a:highlight>
                  <a:srgbClr val="FFFFFF"/>
                </a:highlight>
                <a:latin typeface="Consolas" panose="020B0609020204030204" pitchFamily="49" charset="0"/>
              </a:rPr>
              <a:t>TRANSFORMED_BODY</a:t>
            </a:r>
          </a:p>
          <a:p>
            <a:r>
              <a:rPr lang="en-US" sz="1600" dirty="0" smtClean="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catch</a:t>
            </a:r>
            <a:r>
              <a:rPr lang="en-US" sz="1600" dirty="0" smtClean="0">
                <a:solidFill>
                  <a:srgbClr val="000000"/>
                </a:solidFill>
                <a:highlight>
                  <a:srgbClr val="FFFFFF"/>
                </a:highlight>
                <a:latin typeface="Consolas" panose="020B0609020204030204" pitchFamily="49" charset="0"/>
              </a:rPr>
              <a:t> (</a:t>
            </a:r>
            <a:r>
              <a:rPr lang="en-US" sz="1600" dirty="0" smtClean="0">
                <a:solidFill>
                  <a:srgbClr val="2B91AF"/>
                </a:solidFill>
                <a:highlight>
                  <a:srgbClr val="FFFFFF"/>
                </a:highlight>
                <a:latin typeface="Consolas" panose="020B0609020204030204" pitchFamily="49" charset="0"/>
              </a:rPr>
              <a:t>Exception</a:t>
            </a:r>
            <a:r>
              <a:rPr lang="en-US" sz="1600" dirty="0" smtClean="0">
                <a:solidFill>
                  <a:srgbClr val="000000"/>
                </a:solidFill>
                <a:highlight>
                  <a:srgbClr val="FFFFFF"/>
                </a:highlight>
                <a:latin typeface="Consolas" panose="020B0609020204030204" pitchFamily="49" charset="0"/>
              </a:rPr>
              <a:t> ex) {</a:t>
            </a:r>
          </a:p>
          <a:p>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tcs.SetException</a:t>
            </a:r>
            <a:r>
              <a:rPr lang="en-US" sz="1600" dirty="0" smtClean="0">
                <a:solidFill>
                  <a:srgbClr val="000000"/>
                </a:solidFill>
                <a:highlight>
                  <a:srgbClr val="FFFFFF"/>
                </a:highlight>
                <a:latin typeface="Consolas" panose="020B0609020204030204" pitchFamily="49" charset="0"/>
              </a:rPr>
              <a:t>(ex); </a:t>
            </a:r>
            <a:r>
              <a:rPr lang="en-US" sz="1600" dirty="0" smtClean="0">
                <a:solidFill>
                  <a:srgbClr val="0000FF"/>
                </a:solidFill>
                <a:highlight>
                  <a:srgbClr val="FFFFFF"/>
                </a:highlight>
                <a:latin typeface="Consolas" panose="020B0609020204030204" pitchFamily="49" charset="0"/>
              </a:rPr>
              <a:t>return</a:t>
            </a:r>
            <a:r>
              <a:rPr lang="en-US" sz="1600" dirty="0" smtClean="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        }</a:t>
            </a:r>
          </a:p>
          <a:p>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tcs.SetResult</a:t>
            </a:r>
            <a:r>
              <a:rPr lang="en-US" sz="1600" dirty="0" smtClean="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    }</a:t>
            </a:r>
          </a:p>
          <a:p>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68763258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/await are not magic</a:t>
            </a:r>
            <a:endParaRPr lang="en-US" dirty="0"/>
          </a:p>
        </p:txBody>
      </p:sp>
      <p:sp>
        <p:nvSpPr>
          <p:cNvPr id="3" name="Text Placeholder 2"/>
          <p:cNvSpPr>
            <a:spLocks noGrp="1"/>
          </p:cNvSpPr>
          <p:nvPr>
            <p:ph type="body" sz="quarter" idx="10"/>
          </p:nvPr>
        </p:nvSpPr>
        <p:spPr>
          <a:xfrm>
            <a:off x="274638" y="1221157"/>
            <a:ext cx="11887199" cy="5823133"/>
          </a:xfrm>
        </p:spPr>
        <p:txBody>
          <a:bodyPr/>
          <a:lstStyle/>
          <a:p>
            <a:r>
              <a:rPr lang="en-US" sz="1600" dirty="0">
                <a:solidFill>
                  <a:srgbClr val="008000"/>
                </a:solidFill>
                <a:highlight>
                  <a:srgbClr val="FFFFFF"/>
                </a:highlight>
                <a:latin typeface="Consolas" panose="020B0609020204030204" pitchFamily="49" charset="0"/>
              </a:rPr>
              <a:t>// ORIGINAL CODE</a:t>
            </a:r>
            <a:endParaRPr lang="en-US" sz="1600" dirty="0">
              <a:solidFill>
                <a:srgbClr val="000000"/>
              </a:solidFill>
              <a:highlight>
                <a:srgbClr val="FFFFFF"/>
              </a:highlight>
              <a:latin typeface="Consolas" panose="020B0609020204030204" pitchFamily="49" charset="0"/>
            </a:endParaRPr>
          </a:p>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r = </a:t>
            </a:r>
            <a:r>
              <a:rPr lang="en-US" sz="1600" dirty="0">
                <a:solidFill>
                  <a:srgbClr val="0000FF"/>
                </a:solidFill>
                <a:highlight>
                  <a:srgbClr val="FFFFFF"/>
                </a:highlight>
                <a:latin typeface="Consolas" panose="020B0609020204030204" pitchFamily="49" charset="0"/>
              </a:rPr>
              <a:t>await</a:t>
            </a:r>
            <a:r>
              <a:rPr lang="en-US" sz="1600" dirty="0">
                <a:solidFill>
                  <a:srgbClr val="000000"/>
                </a:solidFill>
                <a:highlight>
                  <a:srgbClr val="FFFFFF"/>
                </a:highlight>
                <a:latin typeface="Consolas" panose="020B0609020204030204" pitchFamily="49" charset="0"/>
              </a:rPr>
              <a:t> t;</a:t>
            </a:r>
          </a:p>
          <a:p>
            <a:r>
              <a:rPr lang="en-US" sz="1600" dirty="0">
                <a:solidFill>
                  <a:srgbClr val="000000"/>
                </a:solidFill>
                <a:highlight>
                  <a:srgbClr val="FFFFFF"/>
                </a:highlight>
                <a:latin typeface="Consolas" panose="020B0609020204030204" pitchFamily="49" charset="0"/>
              </a:rPr>
              <a:t> </a:t>
            </a:r>
            <a:endParaRPr lang="en-US" sz="1600" dirty="0" smtClean="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APPROXIMATELY WHAT THE COMPILER </a:t>
            </a:r>
            <a:r>
              <a:rPr lang="en-US" sz="1600" dirty="0" smtClean="0">
                <a:solidFill>
                  <a:srgbClr val="008000"/>
                </a:solidFill>
                <a:highlight>
                  <a:srgbClr val="FFFFFF"/>
                </a:highlight>
                <a:latin typeface="Consolas" panose="020B0609020204030204" pitchFamily="49" charset="0"/>
              </a:rPr>
              <a:t>GENERATES...</a:t>
            </a:r>
            <a:endParaRPr lang="en-US" sz="1600" dirty="0">
              <a:solidFill>
                <a:srgbClr val="000000"/>
              </a:solidFill>
              <a:highlight>
                <a:srgbClr val="FFFFFF"/>
              </a:highlight>
              <a:latin typeface="Consolas" panose="020B0609020204030204" pitchFamily="49" charset="0"/>
            </a:endParaRPr>
          </a:p>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tmp</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t.GetAwaiter</a:t>
            </a:r>
            <a:r>
              <a:rPr lang="en-US" sz="1600" dirty="0">
                <a:solidFill>
                  <a:srgbClr val="000000"/>
                </a:solidFill>
                <a:highlight>
                  <a:srgbClr val="FFFFFF"/>
                </a:highlight>
                <a:latin typeface="Consolas" panose="020B0609020204030204" pitchFamily="49" charset="0"/>
              </a:rPr>
              <a:t>();</a:t>
            </a:r>
          </a:p>
          <a:p>
            <a:r>
              <a:rPr lang="en-US" sz="1600" dirty="0">
                <a:solidFill>
                  <a:srgbClr val="0000FF"/>
                </a:solidFill>
                <a:highlight>
                  <a:srgbClr val="FFFFFF"/>
                </a:highlight>
                <a:latin typeface="Consolas" panose="020B0609020204030204" pitchFamily="49" charset="0"/>
              </a:rPr>
              <a:t>if</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tmp.IsCompleted</a:t>
            </a:r>
            <a:r>
              <a:rPr lang="en-US" sz="1600" dirty="0">
                <a:solidFill>
                  <a:srgbClr val="000000"/>
                </a:solidFill>
                <a:highlight>
                  <a:srgbClr val="FFFFFF"/>
                </a:highlight>
                <a:latin typeface="Consolas" panose="020B0609020204030204" pitchFamily="49" charset="0"/>
              </a:rPr>
              <a:t>) {</a:t>
            </a:r>
          </a:p>
          <a:p>
            <a:r>
              <a:rPr lang="en-US" sz="1600" i="1" dirty="0">
                <a:solidFill>
                  <a:srgbClr val="000000"/>
                </a:solidFill>
                <a:highlight>
                  <a:srgbClr val="FFFFFF"/>
                </a:highlight>
                <a:latin typeface="Consolas" panose="020B0609020204030204" pitchFamily="49" charset="0"/>
              </a:rPr>
              <a:t>    </a:t>
            </a:r>
            <a:r>
              <a:rPr lang="en-US" sz="1600" i="1" dirty="0" err="1">
                <a:solidFill>
                  <a:srgbClr val="0000FF"/>
                </a:solidFill>
                <a:highlight>
                  <a:srgbClr val="FFFFFF"/>
                </a:highlight>
                <a:latin typeface="Consolas" panose="020B0609020204030204" pitchFamily="49" charset="0"/>
              </a:rPr>
              <a:t>var</a:t>
            </a:r>
            <a:r>
              <a:rPr lang="en-US" sz="1600" i="1" dirty="0">
                <a:solidFill>
                  <a:srgbClr val="000000"/>
                </a:solidFill>
                <a:highlight>
                  <a:srgbClr val="FFFFFF"/>
                </a:highlight>
                <a:latin typeface="Consolas" panose="020B0609020204030204" pitchFamily="49" charset="0"/>
              </a:rPr>
              <a:t> </a:t>
            </a:r>
            <a:r>
              <a:rPr lang="en-US" sz="1600" i="1" dirty="0" err="1">
                <a:solidFill>
                  <a:srgbClr val="000000"/>
                </a:solidFill>
                <a:highlight>
                  <a:srgbClr val="FFFFFF"/>
                </a:highlight>
                <a:latin typeface="Consolas" panose="020B0609020204030204" pitchFamily="49" charset="0"/>
              </a:rPr>
              <a:t>ec</a:t>
            </a:r>
            <a:r>
              <a:rPr lang="en-US" sz="1600" i="1" dirty="0">
                <a:solidFill>
                  <a:srgbClr val="000000"/>
                </a:solidFill>
                <a:highlight>
                  <a:srgbClr val="FFFFFF"/>
                </a:highlight>
                <a:latin typeface="Consolas" panose="020B0609020204030204" pitchFamily="49" charset="0"/>
              </a:rPr>
              <a:t> = </a:t>
            </a:r>
            <a:r>
              <a:rPr lang="en-US" sz="1600" i="1" dirty="0" err="1">
                <a:solidFill>
                  <a:srgbClr val="2B91AF"/>
                </a:solidFill>
                <a:highlight>
                  <a:srgbClr val="FFFFFF"/>
                </a:highlight>
                <a:latin typeface="Consolas" panose="020B0609020204030204" pitchFamily="49" charset="0"/>
              </a:rPr>
              <a:t>ExecutionContext</a:t>
            </a:r>
            <a:r>
              <a:rPr lang="en-US" sz="1600" i="1" dirty="0" err="1">
                <a:solidFill>
                  <a:srgbClr val="000000"/>
                </a:solidFill>
                <a:highlight>
                  <a:srgbClr val="FFFFFF"/>
                </a:highlight>
                <a:latin typeface="Consolas" panose="020B0609020204030204" pitchFamily="49" charset="0"/>
              </a:rPr>
              <a:t>.Capture</a:t>
            </a:r>
            <a:r>
              <a:rPr lang="en-US" sz="1600" i="1" dirty="0">
                <a:solidFill>
                  <a:srgbClr val="000000"/>
                </a:solidFill>
                <a:highlight>
                  <a:srgbClr val="FFFFFF"/>
                </a:highlight>
                <a:latin typeface="Consolas" panose="020B0609020204030204" pitchFamily="49" charset="0"/>
              </a:rPr>
              <a:t>()</a:t>
            </a:r>
          </a:p>
          <a:p>
            <a:r>
              <a:rPr lang="en-US" sz="1600" i="1" dirty="0">
                <a:solidFill>
                  <a:srgbClr val="000000"/>
                </a:solidFill>
                <a:highlight>
                  <a:srgbClr val="FFFFFF"/>
                </a:highlight>
                <a:latin typeface="Consolas" panose="020B0609020204030204" pitchFamily="49" charset="0"/>
              </a:rPr>
              <a:t>    ((</a:t>
            </a:r>
            <a:r>
              <a:rPr lang="en-US" sz="1600" i="1" dirty="0" err="1">
                <a:solidFill>
                  <a:srgbClr val="2B91AF"/>
                </a:solidFill>
                <a:highlight>
                  <a:srgbClr val="FFFFFF"/>
                </a:highlight>
                <a:latin typeface="Consolas" panose="020B0609020204030204" pitchFamily="49" charset="0"/>
              </a:rPr>
              <a:t>INotifyCompletion</a:t>
            </a:r>
            <a:r>
              <a:rPr lang="en-US" sz="1600" i="1" dirty="0">
                <a:solidFill>
                  <a:srgbClr val="000000"/>
                </a:solidFill>
                <a:highlight>
                  <a:srgbClr val="FFFFFF"/>
                </a:highlight>
                <a:latin typeface="Consolas" panose="020B0609020204030204" pitchFamily="49" charset="0"/>
              </a:rPr>
              <a:t>)</a:t>
            </a:r>
            <a:r>
              <a:rPr lang="en-US" sz="1600" i="1" dirty="0" err="1">
                <a:solidFill>
                  <a:srgbClr val="000000"/>
                </a:solidFill>
                <a:highlight>
                  <a:srgbClr val="FFFFFF"/>
                </a:highlight>
                <a:latin typeface="Consolas" panose="020B0609020204030204" pitchFamily="49" charset="0"/>
              </a:rPr>
              <a:t>tmp</a:t>
            </a:r>
            <a:r>
              <a:rPr lang="en-US" sz="1600" i="1" dirty="0">
                <a:solidFill>
                  <a:srgbClr val="000000"/>
                </a:solidFill>
                <a:highlight>
                  <a:srgbClr val="FFFFFF"/>
                </a:highlight>
                <a:latin typeface="Consolas" panose="020B0609020204030204" pitchFamily="49" charset="0"/>
              </a:rPr>
              <a:t>).</a:t>
            </a:r>
            <a:r>
              <a:rPr lang="en-US" sz="1600" i="1" dirty="0" err="1">
                <a:solidFill>
                  <a:srgbClr val="000000"/>
                </a:solidFill>
                <a:highlight>
                  <a:srgbClr val="FFFFFF"/>
                </a:highlight>
                <a:latin typeface="Consolas" panose="020B0609020204030204" pitchFamily="49" charset="0"/>
              </a:rPr>
              <a:t>OnCompleted</a:t>
            </a:r>
            <a:r>
              <a:rPr lang="en-US" sz="1600" i="1" dirty="0">
                <a:solidFill>
                  <a:srgbClr val="000000"/>
                </a:solidFill>
                <a:highlight>
                  <a:srgbClr val="FFFFFF"/>
                </a:highlight>
                <a:latin typeface="Consolas" panose="020B0609020204030204" pitchFamily="49" charset="0"/>
              </a:rPr>
              <a:t>(_ =&gt; </a:t>
            </a:r>
            <a:r>
              <a:rPr lang="en-US" sz="1600" i="1" dirty="0" err="1">
                <a:solidFill>
                  <a:srgbClr val="2B91AF"/>
                </a:solidFill>
                <a:highlight>
                  <a:srgbClr val="FFFFFF"/>
                </a:highlight>
                <a:latin typeface="Consolas" panose="020B0609020204030204" pitchFamily="49" charset="0"/>
              </a:rPr>
              <a:t>ExecutionContext</a:t>
            </a:r>
            <a:r>
              <a:rPr lang="en-US" sz="1600" i="1" dirty="0" err="1">
                <a:solidFill>
                  <a:srgbClr val="000000"/>
                </a:solidFill>
                <a:highlight>
                  <a:srgbClr val="FFFFFF"/>
                </a:highlight>
                <a:latin typeface="Consolas" panose="020B0609020204030204" pitchFamily="49" charset="0"/>
              </a:rPr>
              <a:t>.Run</a:t>
            </a:r>
            <a:r>
              <a:rPr lang="en-US" sz="1600" i="1" dirty="0">
                <a:solidFill>
                  <a:srgbClr val="000000"/>
                </a:solidFill>
                <a:highlight>
                  <a:srgbClr val="FFFFFF"/>
                </a:highlight>
                <a:latin typeface="Consolas" panose="020B0609020204030204" pitchFamily="49" charset="0"/>
              </a:rPr>
              <a:t>(</a:t>
            </a:r>
            <a:r>
              <a:rPr lang="en-US" sz="1600" i="1" dirty="0" err="1">
                <a:solidFill>
                  <a:srgbClr val="000000"/>
                </a:solidFill>
                <a:highlight>
                  <a:srgbClr val="FFFFFF"/>
                </a:highlight>
                <a:latin typeface="Consolas" panose="020B0609020204030204" pitchFamily="49" charset="0"/>
              </a:rPr>
              <a:t>ec</a:t>
            </a:r>
            <a:r>
              <a:rPr lang="en-US" sz="1600" i="1" dirty="0">
                <a:solidFill>
                  <a:srgbClr val="000000"/>
                </a:solidFill>
                <a:highlight>
                  <a:srgbClr val="FFFFFF"/>
                </a:highlight>
                <a:latin typeface="Consolas" panose="020B0609020204030204" pitchFamily="49" charset="0"/>
              </a:rPr>
              <a:t>, </a:t>
            </a:r>
            <a:r>
              <a:rPr lang="en-US" sz="1600" i="1" dirty="0">
                <a:solidFill>
                  <a:srgbClr val="FF0000"/>
                </a:solidFill>
                <a:highlight>
                  <a:srgbClr val="FFFFFF"/>
                </a:highlight>
                <a:latin typeface="Consolas" panose="020B0609020204030204" pitchFamily="49" charset="0"/>
              </a:rPr>
              <a:t>K1</a:t>
            </a:r>
            <a:r>
              <a:rPr lang="en-US" sz="1600" i="1"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p>
          <a:p>
            <a:r>
              <a:rPr lang="en-US" sz="1600" dirty="0">
                <a:solidFill>
                  <a:srgbClr val="FF0000"/>
                </a:solidFill>
                <a:highlight>
                  <a:srgbClr val="FFFFFF"/>
                </a:highlight>
                <a:latin typeface="Consolas" panose="020B0609020204030204" pitchFamily="49" charset="0"/>
              </a:rPr>
              <a:t>K1:</a:t>
            </a:r>
          </a:p>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r = </a:t>
            </a:r>
            <a:r>
              <a:rPr lang="en-US" sz="1600" dirty="0" err="1">
                <a:solidFill>
                  <a:srgbClr val="000000"/>
                </a:solidFill>
                <a:highlight>
                  <a:srgbClr val="FFFFFF"/>
                </a:highlight>
                <a:latin typeface="Consolas" panose="020B0609020204030204" pitchFamily="49" charset="0"/>
              </a:rPr>
              <a:t>tmp.GetResult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endParaRPr lang="en-US" sz="1600" dirty="0" smtClean="0">
              <a:solidFill>
                <a:srgbClr val="000000"/>
              </a:solidFill>
              <a:highlight>
                <a:srgbClr val="FFFFFF"/>
              </a:highlight>
              <a:latin typeface="Consolas" panose="020B0609020204030204" pitchFamily="49" charset="0"/>
            </a:endParaRPr>
          </a:p>
          <a:p>
            <a:r>
              <a:rPr lang="en-US" sz="1600" dirty="0" smtClean="0">
                <a:solidFill>
                  <a:srgbClr val="008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The two lines in italics are executed from within a routine inside </a:t>
            </a:r>
            <a:r>
              <a:rPr lang="en-US" sz="1600" dirty="0" err="1">
                <a:solidFill>
                  <a:srgbClr val="008000"/>
                </a:solidFill>
                <a:highlight>
                  <a:srgbClr val="FFFFFF"/>
                </a:highlight>
                <a:latin typeface="Consolas" panose="020B0609020204030204" pitchFamily="49" charset="0"/>
              </a:rPr>
              <a:t>mscorlib</a:t>
            </a:r>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The argument "K1" represents a delegate that, when executed, resumes execution </a:t>
            </a:r>
            <a:r>
              <a:rPr lang="en-US" sz="1600" dirty="0" smtClean="0">
                <a:solidFill>
                  <a:srgbClr val="008000"/>
                </a:solidFill>
                <a:highlight>
                  <a:srgbClr val="FFFFFF"/>
                </a:highlight>
                <a:latin typeface="Consolas" panose="020B0609020204030204" pitchFamily="49" charset="0"/>
              </a:rPr>
              <a:t>at the label.</a:t>
            </a:r>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If "</a:t>
            </a:r>
            <a:r>
              <a:rPr lang="en-US" sz="1600" dirty="0" err="1">
                <a:solidFill>
                  <a:srgbClr val="008000"/>
                </a:solidFill>
                <a:highlight>
                  <a:srgbClr val="FFFFFF"/>
                </a:highlight>
                <a:latin typeface="Consolas" panose="020B0609020204030204" pitchFamily="49" charset="0"/>
              </a:rPr>
              <a:t>tmp</a:t>
            </a:r>
            <a:r>
              <a:rPr lang="en-US" sz="1600" dirty="0">
                <a:solidFill>
                  <a:srgbClr val="008000"/>
                </a:solidFill>
                <a:highlight>
                  <a:srgbClr val="FFFFFF"/>
                </a:highlight>
                <a:latin typeface="Consolas" panose="020B0609020204030204" pitchFamily="49" charset="0"/>
              </a:rPr>
              <a:t>" is a </a:t>
            </a:r>
            <a:r>
              <a:rPr lang="en-US" sz="1600" dirty="0" err="1">
                <a:solidFill>
                  <a:srgbClr val="008000"/>
                </a:solidFill>
                <a:highlight>
                  <a:srgbClr val="FFFFFF"/>
                </a:highlight>
                <a:latin typeface="Consolas" panose="020B0609020204030204" pitchFamily="49" charset="0"/>
              </a:rPr>
              <a:t>struct</a:t>
            </a:r>
            <a:r>
              <a:rPr lang="en-US" sz="1600" dirty="0">
                <a:solidFill>
                  <a:srgbClr val="008000"/>
                </a:solidFill>
                <a:highlight>
                  <a:srgbClr val="FFFFFF"/>
                </a:highlight>
                <a:latin typeface="Consolas" panose="020B0609020204030204" pitchFamily="49" charset="0"/>
              </a:rPr>
              <a:t>, any mutations after </a:t>
            </a:r>
            <a:r>
              <a:rPr lang="en-US" sz="1600" dirty="0" err="1">
                <a:solidFill>
                  <a:srgbClr val="008000"/>
                </a:solidFill>
                <a:highlight>
                  <a:srgbClr val="FFFFFF"/>
                </a:highlight>
                <a:latin typeface="Consolas" panose="020B0609020204030204" pitchFamily="49" charset="0"/>
              </a:rPr>
              <a:t>IsCompleted</a:t>
            </a:r>
            <a:r>
              <a:rPr lang="en-US" sz="1600" dirty="0">
                <a:solidFill>
                  <a:srgbClr val="008000"/>
                </a:solidFill>
                <a:highlight>
                  <a:srgbClr val="FFFFFF"/>
                </a:highlight>
                <a:latin typeface="Consolas" panose="020B0609020204030204" pitchFamily="49" charset="0"/>
              </a:rPr>
              <a:t> before </a:t>
            </a:r>
            <a:r>
              <a:rPr lang="en-US" sz="1600" dirty="0" err="1">
                <a:solidFill>
                  <a:srgbClr val="008000"/>
                </a:solidFill>
                <a:highlight>
                  <a:srgbClr val="FFFFFF"/>
                </a:highlight>
                <a:latin typeface="Consolas" panose="020B0609020204030204" pitchFamily="49" charset="0"/>
              </a:rPr>
              <a:t>GetResult</a:t>
            </a:r>
            <a:r>
              <a:rPr lang="en-US" sz="1600" dirty="0">
                <a:solidFill>
                  <a:srgbClr val="008000"/>
                </a:solidFill>
                <a:highlight>
                  <a:srgbClr val="FFFFFF"/>
                </a:highlight>
                <a:latin typeface="Consolas" panose="020B0609020204030204" pitchFamily="49" charset="0"/>
              </a:rPr>
              <a:t> may be lost.</a:t>
            </a:r>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If </a:t>
            </a:r>
            <a:r>
              <a:rPr lang="en-US" sz="1600" dirty="0" err="1">
                <a:solidFill>
                  <a:srgbClr val="008000"/>
                </a:solidFill>
                <a:highlight>
                  <a:srgbClr val="FFFFFF"/>
                </a:highlight>
                <a:latin typeface="Consolas" panose="020B0609020204030204" pitchFamily="49" charset="0"/>
              </a:rPr>
              <a:t>tmp</a:t>
            </a:r>
            <a:r>
              <a:rPr lang="en-US" sz="1600" dirty="0">
                <a:solidFill>
                  <a:srgbClr val="008000"/>
                </a:solidFill>
                <a:highlight>
                  <a:srgbClr val="FFFFFF"/>
                </a:highlight>
                <a:latin typeface="Consolas" panose="020B0609020204030204" pitchFamily="49" charset="0"/>
              </a:rPr>
              <a:t> implements </a:t>
            </a:r>
            <a:r>
              <a:rPr lang="en-US" sz="1600" dirty="0" err="1">
                <a:solidFill>
                  <a:srgbClr val="008000"/>
                </a:solidFill>
                <a:highlight>
                  <a:srgbClr val="FFFFFF"/>
                </a:highlight>
                <a:latin typeface="Consolas" panose="020B0609020204030204" pitchFamily="49" charset="0"/>
              </a:rPr>
              <a:t>ICriticalNotifyCompletion</a:t>
            </a:r>
            <a:r>
              <a:rPr lang="en-US" sz="1600" dirty="0">
                <a:solidFill>
                  <a:srgbClr val="008000"/>
                </a:solidFill>
                <a:highlight>
                  <a:srgbClr val="FFFFFF"/>
                </a:highlight>
                <a:latin typeface="Consolas" panose="020B0609020204030204" pitchFamily="49" charset="0"/>
              </a:rPr>
              <a:t>, then it calls </a:t>
            </a:r>
            <a:r>
              <a:rPr lang="en-US" sz="1600" dirty="0" err="1">
                <a:solidFill>
                  <a:srgbClr val="008000"/>
                </a:solidFill>
                <a:highlight>
                  <a:srgbClr val="FFFFFF"/>
                </a:highlight>
                <a:latin typeface="Consolas" panose="020B0609020204030204" pitchFamily="49" charset="0"/>
              </a:rPr>
              <a:t>tmp.UnsafeOnCompleted</a:t>
            </a:r>
            <a:r>
              <a:rPr lang="en-US" sz="1600" dirty="0">
                <a:solidFill>
                  <a:srgbClr val="008000"/>
                </a:solidFill>
                <a:highlight>
                  <a:srgbClr val="FFFFFF"/>
                </a:highlight>
                <a:latin typeface="Consolas" panose="020B0609020204030204" pitchFamily="49" charset="0"/>
              </a:rPr>
              <a:t> instead.</a:t>
            </a:r>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The variable "</a:t>
            </a:r>
            <a:r>
              <a:rPr lang="en-US" sz="1600" dirty="0" err="1">
                <a:solidFill>
                  <a:srgbClr val="008000"/>
                </a:solidFill>
                <a:highlight>
                  <a:srgbClr val="FFFFFF"/>
                </a:highlight>
                <a:latin typeface="Consolas" panose="020B0609020204030204" pitchFamily="49" charset="0"/>
              </a:rPr>
              <a:t>ec</a:t>
            </a:r>
            <a:r>
              <a:rPr lang="en-US" sz="1600" dirty="0">
                <a:solidFill>
                  <a:srgbClr val="008000"/>
                </a:solidFill>
                <a:highlight>
                  <a:srgbClr val="FFFFFF"/>
                </a:highlight>
                <a:latin typeface="Consolas" panose="020B0609020204030204" pitchFamily="49" charset="0"/>
              </a:rPr>
              <a:t>" gets disposed at the right time inside the </a:t>
            </a:r>
            <a:r>
              <a:rPr lang="en-US" sz="1600" dirty="0" smtClean="0">
                <a:solidFill>
                  <a:srgbClr val="008000"/>
                </a:solidFill>
                <a:highlight>
                  <a:srgbClr val="FFFFFF"/>
                </a:highlight>
                <a:latin typeface="Consolas" panose="020B0609020204030204" pitchFamily="49" charset="0"/>
              </a:rPr>
              <a:t>lambda</a:t>
            </a:r>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If </a:t>
            </a:r>
            <a:r>
              <a:rPr lang="en-US" sz="1600" dirty="0" err="1">
                <a:solidFill>
                  <a:srgbClr val="008000"/>
                </a:solidFill>
                <a:highlight>
                  <a:srgbClr val="FFFFFF"/>
                </a:highlight>
                <a:latin typeface="Consolas" panose="020B0609020204030204" pitchFamily="49" charset="0"/>
              </a:rPr>
              <a:t>ec</a:t>
            </a:r>
            <a:r>
              <a:rPr lang="en-US" sz="1600" dirty="0">
                <a:solidFill>
                  <a:srgbClr val="008000"/>
                </a:solidFill>
                <a:highlight>
                  <a:srgbClr val="FFFFFF"/>
                </a:highlight>
                <a:latin typeface="Consolas" panose="020B0609020204030204" pitchFamily="49" charset="0"/>
              </a:rPr>
              <a:t> is null, then it invokes K1 directly instead of </a:t>
            </a:r>
            <a:r>
              <a:rPr lang="en-US" sz="1600" dirty="0" smtClean="0">
                <a:solidFill>
                  <a:srgbClr val="008000"/>
                </a:solidFill>
                <a:highlight>
                  <a:srgbClr val="FFFFFF"/>
                </a:highlight>
                <a:latin typeface="Consolas" panose="020B0609020204030204" pitchFamily="49" charset="0"/>
              </a:rPr>
              <a:t>via </a:t>
            </a:r>
            <a:r>
              <a:rPr lang="en-US" sz="1600" dirty="0" err="1" smtClean="0">
                <a:solidFill>
                  <a:srgbClr val="008000"/>
                </a:solidFill>
                <a:highlight>
                  <a:srgbClr val="FFFFFF"/>
                </a:highlight>
                <a:latin typeface="Consolas" panose="020B0609020204030204" pitchFamily="49" charset="0"/>
              </a:rPr>
              <a:t>ExecutionContext.Run</a:t>
            </a:r>
            <a:endParaRPr lang="en-U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 There are optimizations for the case where </a:t>
            </a:r>
            <a:r>
              <a:rPr lang="en-US" sz="1600" dirty="0" err="1">
                <a:solidFill>
                  <a:srgbClr val="008000"/>
                </a:solidFill>
                <a:highlight>
                  <a:srgbClr val="FFFFFF"/>
                </a:highlight>
                <a:latin typeface="Consolas" panose="020B0609020204030204" pitchFamily="49" charset="0"/>
              </a:rPr>
              <a:t>ExecutionContext</a:t>
            </a:r>
            <a:r>
              <a:rPr lang="en-US" sz="1600" dirty="0">
                <a:solidFill>
                  <a:srgbClr val="008000"/>
                </a:solidFill>
                <a:highlight>
                  <a:srgbClr val="FFFFFF"/>
                </a:highlight>
                <a:latin typeface="Consolas" panose="020B0609020204030204" pitchFamily="49" charset="0"/>
              </a:rPr>
              <a:t> is unmodified</a:t>
            </a:r>
            <a:r>
              <a:rPr lang="en-US" sz="1600" dirty="0" smtClean="0">
                <a:solidFill>
                  <a:srgbClr val="008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20454124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US" dirty="0"/>
          </a:p>
        </p:txBody>
      </p:sp>
      <p:sp>
        <p:nvSpPr>
          <p:cNvPr id="4" name="Text Placeholder 3"/>
          <p:cNvSpPr>
            <a:spLocks noGrp="1"/>
          </p:cNvSpPr>
          <p:nvPr>
            <p:ph type="body" sz="quarter" idx="10"/>
          </p:nvPr>
        </p:nvSpPr>
        <p:spPr>
          <a:xfrm>
            <a:off x="274638" y="1516062"/>
            <a:ext cx="5333999" cy="5110630"/>
          </a:xfrm>
        </p:spPr>
        <p:txBody>
          <a:bodyPr/>
          <a:lstStyle/>
          <a:p>
            <a:r>
              <a:rPr lang="en-US" dirty="0" smtClean="0"/>
              <a:t>The What &amp; Why of Async</a:t>
            </a:r>
          </a:p>
          <a:p>
            <a:endParaRPr lang="en-US" dirty="0"/>
          </a:p>
          <a:p>
            <a:r>
              <a:rPr lang="en-US" dirty="0" smtClean="0"/>
              <a:t>Async Control Flow</a:t>
            </a:r>
          </a:p>
          <a:p>
            <a:endParaRPr lang="en-US" dirty="0"/>
          </a:p>
          <a:p>
            <a:r>
              <a:rPr lang="en-US" dirty="0" smtClean="0"/>
              <a:t>Everything as a Task</a:t>
            </a:r>
          </a:p>
          <a:p>
            <a:endParaRPr lang="en-US" dirty="0"/>
          </a:p>
          <a:p>
            <a:r>
              <a:rPr lang="en-US" dirty="0" smtClean="0"/>
              <a:t>Library </a:t>
            </a:r>
            <a:r>
              <a:rPr lang="en-US" dirty="0"/>
              <a:t>Thinking</a:t>
            </a:r>
          </a:p>
          <a:p>
            <a:endParaRPr lang="en-US" dirty="0"/>
          </a:p>
          <a:p>
            <a:r>
              <a:rPr lang="en-US" dirty="0"/>
              <a:t>Common </a:t>
            </a:r>
            <a:r>
              <a:rPr lang="en-US" dirty="0" smtClean="0"/>
              <a:t>Problems</a:t>
            </a:r>
            <a:endParaRPr lang="en-US" dirty="0"/>
          </a:p>
        </p:txBody>
      </p:sp>
      <p:sp>
        <p:nvSpPr>
          <p:cNvPr id="2" name="Flowchart: Process 1"/>
          <p:cNvSpPr/>
          <p:nvPr/>
        </p:nvSpPr>
        <p:spPr bwMode="auto">
          <a:xfrm>
            <a:off x="8732837" y="3344862"/>
            <a:ext cx="3276600" cy="1600200"/>
          </a:xfrm>
          <a:prstGeom prst="flowChartProcess">
            <a:avLst/>
          </a:prstGeom>
          <a:ln>
            <a:noFill/>
            <a:headEnd type="none" w="med" len="med"/>
            <a:tailEnd type="none" w="med" len="med"/>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…but really whatever you want to talk about…</a:t>
            </a: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3446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fade">
                                      <p:cBhvr>
                                        <p:cTn id="19" dur="500"/>
                                        <p:tgtEl>
                                          <p:spTgt spid="4">
                                            <p:txEl>
                                              <p:pRg st="6" end="6"/>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animEffect transition="in" filter="fade">
                                      <p:cBhvr>
                                        <p:cTn id="23" dur="500"/>
                                        <p:tgtEl>
                                          <p:spTgt spid="4">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as a Task</a:t>
            </a:r>
            <a:endParaRPr lang="en-US" dirty="0"/>
          </a:p>
        </p:txBody>
      </p:sp>
    </p:spTree>
    <p:extLst>
      <p:ext uri="{BB962C8B-B14F-4D97-AF65-F5344CB8AC3E}">
        <p14:creationId xmlns:p14="http://schemas.microsoft.com/office/powerpoint/2010/main" val="339113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72" y="1212849"/>
            <a:ext cx="10840643" cy="5781676"/>
          </a:xfrm>
          <a:prstGeom prst="rect">
            <a:avLst/>
          </a:prstGeom>
        </p:spPr>
      </p:pic>
      <p:sp>
        <p:nvSpPr>
          <p:cNvPr id="4" name="Rectangle 3"/>
          <p:cNvSpPr/>
          <p:nvPr/>
        </p:nvSpPr>
        <p:spPr bwMode="auto">
          <a:xfrm>
            <a:off x="-30163" y="1211262"/>
            <a:ext cx="12496800" cy="5791200"/>
          </a:xfrm>
          <a:prstGeom prst="rect">
            <a:avLst/>
          </a:prstGeom>
          <a:blipFill dpi="0" rotWithShape="1">
            <a:blip r:embed="rId4"/>
            <a:srcRect/>
            <a:stretch>
              <a:fillRect l="-1238" t="-42107" b="-21050"/>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30163" y="1211262"/>
            <a:ext cx="12420600" cy="5791199"/>
          </a:xfrm>
          <a:prstGeom prst="rect">
            <a:avLst/>
          </a:prstGeom>
          <a:blipFill dpi="0" rotWithShape="1">
            <a:blip r:embed="rId5"/>
            <a:srcRect/>
            <a:stretch>
              <a:fillRect l="-1246" t="-42242" r="-614" b="-20915"/>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Event-based code...</a:t>
            </a:r>
            <a:endParaRPr lang="en-US" dirty="0"/>
          </a:p>
        </p:txBody>
      </p:sp>
    </p:spTree>
    <p:extLst>
      <p:ext uri="{BB962C8B-B14F-4D97-AF65-F5344CB8AC3E}">
        <p14:creationId xmlns:p14="http://schemas.microsoft.com/office/powerpoint/2010/main" val="3164270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Event-based code...</a:t>
            </a:r>
          </a:p>
        </p:txBody>
      </p:sp>
      <p:sp>
        <p:nvSpPr>
          <p:cNvPr id="3" name="Text Placeholder 2"/>
          <p:cNvSpPr>
            <a:spLocks noGrp="1"/>
          </p:cNvSpPr>
          <p:nvPr>
            <p:ph type="body" sz="quarter" idx="10"/>
          </p:nvPr>
        </p:nvSpPr>
        <p:spPr>
          <a:xfrm>
            <a:off x="274638" y="1221157"/>
            <a:ext cx="11887199" cy="5613845"/>
          </a:xfrm>
        </p:spPr>
        <p:txBody>
          <a:bodyPr/>
          <a:lstStyle/>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Overrides</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OnPointerPressed</a:t>
            </a:r>
            <a:r>
              <a:rPr lang="en-US" sz="1800" dirty="0">
                <a:solidFill>
                  <a:srgbClr val="000000"/>
                </a:solidFill>
                <a:highlight>
                  <a:srgbClr val="FFFFFF"/>
                </a:highlight>
                <a:latin typeface="Consolas" panose="020B0609020204030204" pitchFamily="49" charset="0"/>
              </a:rPr>
              <a:t>(e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PointerRoutedEventArgs</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apple = </a:t>
            </a:r>
            <a:r>
              <a:rPr lang="en-US" sz="1800" dirty="0" err="1">
                <a:solidFill>
                  <a:srgbClr val="0000FF"/>
                </a:solidFill>
                <a:highlight>
                  <a:srgbClr val="FFFFFF"/>
                </a:highlight>
                <a:latin typeface="Consolas" panose="020B0609020204030204" pitchFamily="49" charset="0"/>
              </a:rPr>
              <a:t>CType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e.OriginalSource</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Image</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AddHandler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apple.PointerReleased</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effectLst>
                  <a:glow rad="381000">
                    <a:srgbClr val="FFFF00"/>
                  </a:glow>
                </a:effectLst>
                <a:highlight>
                  <a:srgbClr val="FFFFFF"/>
                </a:highlight>
                <a:latin typeface="Consolas" panose="020B0609020204030204" pitchFamily="49" charset="0"/>
              </a:rPr>
              <a:t>Sub</a:t>
            </a:r>
            <a:r>
              <a:rPr lang="en-US" sz="1800" dirty="0">
                <a:solidFill>
                  <a:srgbClr val="000000"/>
                </a:solidFill>
                <a:effectLst>
                  <a:glow rad="381000">
                    <a:srgbClr val="FFFF00"/>
                  </a:glow>
                </a:effectLst>
                <a:highlight>
                  <a:srgbClr val="FFFFFF"/>
                </a:highlight>
                <a:latin typeface="Consolas" panose="020B0609020204030204" pitchFamily="49" charset="0"/>
              </a:rPr>
              <a:t>(s, e2)</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endpt</a:t>
            </a:r>
            <a:r>
              <a:rPr lang="en-US" sz="1800" dirty="0">
                <a:solidFill>
                  <a:srgbClr val="000000"/>
                </a:solidFill>
                <a:highlight>
                  <a:srgbClr val="FFFFFF"/>
                </a:highlight>
                <a:latin typeface="Consolas" panose="020B0609020204030204" pitchFamily="49" charset="0"/>
              </a:rPr>
              <a:t> = e2.GetCurrentPoint(</a:t>
            </a:r>
            <a:r>
              <a:rPr lang="en-US" sz="1800" dirty="0">
                <a:solidFill>
                  <a:srgbClr val="0000FF"/>
                </a:solidFill>
                <a:highlight>
                  <a:srgbClr val="FFFFFF"/>
                </a:highlight>
                <a:latin typeface="Consolas" panose="020B0609020204030204" pitchFamily="49" charset="0"/>
              </a:rPr>
              <a:t>Nothing</a:t>
            </a:r>
            <a:r>
              <a:rPr lang="en-US" sz="1800" dirty="0">
                <a:solidFill>
                  <a:srgbClr val="000000"/>
                </a:solidFill>
                <a:highlight>
                  <a:srgbClr val="FFFFFF"/>
                </a:highlight>
                <a:latin typeface="Consolas" panose="020B0609020204030204" pitchFamily="49" charset="0"/>
              </a:rPr>
              <a:t>).Position</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If</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Not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BasketCatchmentArea</a:t>
            </a:r>
            <a:r>
              <a:rPr lang="en-US" sz="1800" dirty="0" err="1">
                <a:solidFill>
                  <a:srgbClr val="000000"/>
                </a:solidFill>
                <a:highlight>
                  <a:srgbClr val="FFFFFF"/>
                </a:highlight>
                <a:latin typeface="Consolas" panose="020B0609020204030204" pitchFamily="49" charset="0"/>
              </a:rPr>
              <a:t>.Bounds.Contains</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endpt</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Then</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Canvas</a:t>
            </a:r>
            <a:r>
              <a:rPr lang="en-US" sz="1800" dirty="0" err="1">
                <a:solidFill>
                  <a:srgbClr val="000000"/>
                </a:solidFill>
                <a:highlight>
                  <a:srgbClr val="FFFFFF"/>
                </a:highlight>
                <a:latin typeface="Consolas" panose="020B0609020204030204" pitchFamily="49" charset="0"/>
              </a:rPr>
              <a:t>.SetZIndex</a:t>
            </a:r>
            <a:r>
              <a:rPr lang="en-US" sz="1800" dirty="0">
                <a:solidFill>
                  <a:srgbClr val="000000"/>
                </a:solidFill>
                <a:highlight>
                  <a:srgbClr val="FFFFFF"/>
                </a:highlight>
                <a:latin typeface="Consolas" panose="020B0609020204030204" pitchFamily="49" charset="0"/>
              </a:rPr>
              <a:t>(apple, 1) </a:t>
            </a:r>
            <a:r>
              <a:rPr lang="en-US" sz="1800" dirty="0">
                <a:solidFill>
                  <a:srgbClr val="008000"/>
                </a:solidFill>
                <a:highlight>
                  <a:srgbClr val="FFFFFF"/>
                </a:highlight>
                <a:latin typeface="Consolas" panose="020B0609020204030204" pitchFamily="49" charset="0"/>
              </a:rPr>
              <a:t>' mark apple as no longer free</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If</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FreeApples.Count</a:t>
            </a:r>
            <a:r>
              <a:rPr lang="en-US" sz="1800" dirty="0">
                <a:solidFill>
                  <a:srgbClr val="000000"/>
                </a:solidFill>
                <a:highlight>
                  <a:srgbClr val="FFFFFF"/>
                </a:highlight>
                <a:latin typeface="Consolas" panose="020B0609020204030204" pitchFamily="49" charset="0"/>
              </a:rPr>
              <a:t> &gt; 0 </a:t>
            </a:r>
            <a:r>
              <a:rPr lang="en-US" sz="1800" dirty="0">
                <a:solidFill>
                  <a:srgbClr val="0000FF"/>
                </a:solidFill>
                <a:highlight>
                  <a:srgbClr val="FFFFFF"/>
                </a:highlight>
                <a:latin typeface="Consolas" panose="020B0609020204030204" pitchFamily="49" charset="0"/>
              </a:rPr>
              <a:t>Then</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m_ActionAfterAnimation</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effectLst>
                  <a:glow rad="381000">
                    <a:srgbClr val="FFFF00"/>
                  </a:glow>
                </a:effectLst>
                <a:highlight>
                  <a:srgbClr val="FFFFFF"/>
                </a:highlight>
                <a:latin typeface="Consolas" panose="020B0609020204030204" pitchFamily="49" charset="0"/>
              </a:rPr>
              <a:t>Sub</a:t>
            </a:r>
            <a:r>
              <a:rPr lang="en-US" sz="1800" dirty="0">
                <a:solidFill>
                  <a:srgbClr val="000000"/>
                </a:solidFill>
                <a:effectLst>
                  <a:glow rad="381000">
                    <a:srgbClr val="FFFF00"/>
                  </a:glow>
                </a:effectLst>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WhooshSound.Stop</a:t>
            </a:r>
            <a:r>
              <a:rPr lang="en-US" sz="1800" dirty="0" smtClean="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ShowVictoryWindow</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AddHandler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btnOk.Click</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effectLst>
                  <a:glow rad="381000">
                    <a:srgbClr val="FFFF00"/>
                  </a:glow>
                </a:effectLst>
                <a:highlight>
                  <a:srgbClr val="FFFFFF"/>
                </a:highlight>
                <a:latin typeface="Consolas" panose="020B0609020204030204" pitchFamily="49" charset="0"/>
              </a:rPr>
              <a:t>Sub</a:t>
            </a:r>
            <a:r>
              <a:rPr lang="en-US" sz="1800" dirty="0" smtClean="0">
                <a:solidFill>
                  <a:srgbClr val="000000"/>
                </a:solidFill>
                <a:effectLst>
                  <a:glow rad="381000">
                    <a:srgbClr val="FFFF00"/>
                  </a:glow>
                </a:effectLst>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Sub</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If</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WhooshSound.Play</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AnimateThenDoAction</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AppleIntoBasketStoryboard</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99900423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Event-based code...</a:t>
            </a:r>
          </a:p>
        </p:txBody>
      </p:sp>
      <p:sp>
        <p:nvSpPr>
          <p:cNvPr id="3" name="Rectangle 2"/>
          <p:cNvSpPr/>
          <p:nvPr/>
        </p:nvSpPr>
        <p:spPr bwMode="auto">
          <a:xfrm>
            <a:off x="0" y="1212849"/>
            <a:ext cx="12436475" cy="5791200"/>
          </a:xfrm>
          <a:prstGeom prst="rect">
            <a:avLst/>
          </a:prstGeom>
          <a:blipFill dpi="0" rotWithShape="1">
            <a:blip r:embed="rId3"/>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p:cNvSpPr/>
          <p:nvPr/>
        </p:nvSpPr>
        <p:spPr bwMode="auto">
          <a:xfrm>
            <a:off x="0" y="1212849"/>
            <a:ext cx="12436475" cy="5791200"/>
          </a:xfrm>
          <a:prstGeom prst="rect">
            <a:avLst/>
          </a:prstGeom>
          <a:blipFill dpi="0" rotWithShape="1">
            <a:blip r:embed="rId4"/>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0" y="1212849"/>
            <a:ext cx="12436475" cy="5791200"/>
          </a:xfrm>
          <a:prstGeom prst="rect">
            <a:avLst/>
          </a:prstGeom>
          <a:blipFill dpi="0" rotWithShape="1">
            <a:blip r:embed="rId5"/>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0" y="1212849"/>
            <a:ext cx="12436475" cy="5791200"/>
          </a:xfrm>
          <a:prstGeom prst="rect">
            <a:avLst/>
          </a:prstGeom>
          <a:blipFill dpi="0" rotWithShape="1">
            <a:blip r:embed="rId6"/>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0" y="1212849"/>
            <a:ext cx="12436475" cy="5791200"/>
          </a:xfrm>
          <a:prstGeom prst="rect">
            <a:avLst/>
          </a:prstGeom>
          <a:blipFill dpi="0" rotWithShape="1">
            <a:blip r:embed="rId7"/>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0" y="1212849"/>
            <a:ext cx="12436475" cy="5791200"/>
          </a:xfrm>
          <a:prstGeom prst="rect">
            <a:avLst/>
          </a:prstGeom>
          <a:blipFill dpi="0" rotWithShape="1">
            <a:blip r:embed="rId8"/>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11"/>
          <p:cNvSpPr/>
          <p:nvPr/>
        </p:nvSpPr>
        <p:spPr bwMode="auto">
          <a:xfrm>
            <a:off x="0" y="1212849"/>
            <a:ext cx="12436475" cy="5791200"/>
          </a:xfrm>
          <a:prstGeom prst="rect">
            <a:avLst/>
          </a:prstGeom>
          <a:blipFill dpi="0" rotWithShape="1">
            <a:blip r:embed="rId9"/>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p:cNvSpPr/>
          <p:nvPr/>
        </p:nvSpPr>
        <p:spPr bwMode="auto">
          <a:xfrm>
            <a:off x="0" y="1212849"/>
            <a:ext cx="12436475" cy="5791200"/>
          </a:xfrm>
          <a:prstGeom prst="rect">
            <a:avLst/>
          </a:prstGeom>
          <a:blipFill dpi="0" rotWithShape="1">
            <a:blip r:embed="rId10"/>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0" y="1212849"/>
            <a:ext cx="12436475" cy="5791200"/>
          </a:xfrm>
          <a:prstGeom prst="rect">
            <a:avLst/>
          </a:prstGeom>
          <a:blipFill dpi="0" rotWithShape="1">
            <a:blip r:embed="rId11"/>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ectangle 14"/>
          <p:cNvSpPr/>
          <p:nvPr/>
        </p:nvSpPr>
        <p:spPr bwMode="auto">
          <a:xfrm>
            <a:off x="0" y="1212849"/>
            <a:ext cx="12436475" cy="5791200"/>
          </a:xfrm>
          <a:prstGeom prst="rect">
            <a:avLst/>
          </a:prstGeom>
          <a:blipFill dpi="0" rotWithShape="1">
            <a:blip r:embed="rId12"/>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ectangle 15"/>
          <p:cNvSpPr/>
          <p:nvPr/>
        </p:nvSpPr>
        <p:spPr bwMode="auto">
          <a:xfrm>
            <a:off x="0" y="1212849"/>
            <a:ext cx="12436475" cy="5791200"/>
          </a:xfrm>
          <a:prstGeom prst="rect">
            <a:avLst/>
          </a:prstGeom>
          <a:blipFill dpi="0" rotWithShape="1">
            <a:blip r:embed="rId13"/>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0" y="1212849"/>
            <a:ext cx="12436475" cy="5791200"/>
          </a:xfrm>
          <a:prstGeom prst="rect">
            <a:avLst/>
          </a:prstGeom>
          <a:blipFill dpi="0" rotWithShape="1">
            <a:blip r:embed="rId14"/>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Rectangle 17"/>
          <p:cNvSpPr/>
          <p:nvPr/>
        </p:nvSpPr>
        <p:spPr bwMode="auto">
          <a:xfrm>
            <a:off x="0" y="1212849"/>
            <a:ext cx="12436475" cy="5791200"/>
          </a:xfrm>
          <a:prstGeom prst="rect">
            <a:avLst/>
          </a:prstGeom>
          <a:blipFill dpi="0" rotWithShape="1">
            <a:blip r:embed="rId15"/>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18"/>
          <p:cNvSpPr/>
          <p:nvPr/>
        </p:nvSpPr>
        <p:spPr bwMode="auto">
          <a:xfrm>
            <a:off x="0" y="1212849"/>
            <a:ext cx="12436475" cy="5791200"/>
          </a:xfrm>
          <a:prstGeom prst="rect">
            <a:avLst/>
          </a:prstGeom>
          <a:blipFill dpi="0" rotWithShape="1">
            <a:blip r:embed="rId16"/>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Rectangle 19"/>
          <p:cNvSpPr/>
          <p:nvPr/>
        </p:nvSpPr>
        <p:spPr bwMode="auto">
          <a:xfrm>
            <a:off x="0" y="1212849"/>
            <a:ext cx="12436475" cy="5791200"/>
          </a:xfrm>
          <a:prstGeom prst="rect">
            <a:avLst/>
          </a:prstGeom>
          <a:blipFill dpi="0" rotWithShape="1">
            <a:blip r:embed="rId17"/>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81653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2000"/>
                            </p:stCondLst>
                            <p:childTnLst>
                              <p:par>
                                <p:cTn id="22" presetID="10" presetClass="entr" presetSubtype="0" fill="hold" grpId="0" nodeType="afterEffect">
                                  <p:stCondLst>
                                    <p:cond delay="10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3500"/>
                            </p:stCondLst>
                            <p:childTnLst>
                              <p:par>
                                <p:cTn id="26" presetID="10" presetClass="entr" presetSubtype="0" fill="hold" grpId="0" nodeType="afterEffect">
                                  <p:stCondLst>
                                    <p:cond delay="10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5000"/>
                            </p:stCondLst>
                            <p:childTnLst>
                              <p:par>
                                <p:cTn id="30" presetID="10" presetClass="entr" presetSubtype="0" fill="hold" grpId="0" nodeType="afterEffect">
                                  <p:stCondLst>
                                    <p:cond delay="10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6500"/>
                            </p:stCondLst>
                            <p:childTnLst>
                              <p:par>
                                <p:cTn id="34" presetID="10" presetClass="entr" presetSubtype="0" fill="hold" grpId="0" nodeType="after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8000"/>
                            </p:stCondLst>
                            <p:childTnLst>
                              <p:par>
                                <p:cTn id="38" presetID="10" presetClass="entr" presetSubtype="0" fill="hold" grpId="0" nodeType="afterEffect">
                                  <p:stCondLst>
                                    <p:cond delay="100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9500"/>
                            </p:stCondLst>
                            <p:childTnLst>
                              <p:par>
                                <p:cTn id="42" presetID="10" presetClass="entr" presetSubtype="0" fill="hold" grpId="0" nodeType="afterEffect">
                                  <p:stCondLst>
                                    <p:cond delay="100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11000"/>
                            </p:stCondLst>
                            <p:childTnLst>
                              <p:par>
                                <p:cTn id="46" presetID="10" presetClass="entr" presetSubtype="0" fill="hold" grpId="0" nodeType="afterEffect">
                                  <p:stCondLst>
                                    <p:cond delay="100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12500"/>
                            </p:stCondLst>
                            <p:childTnLst>
                              <p:par>
                                <p:cTn id="50" presetID="10" presetClass="entr" presetSubtype="0" fill="hold" grpId="0" nodeType="afterEffect">
                                  <p:stCondLst>
                                    <p:cond delay="100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par>
                          <p:cTn id="53" fill="hold">
                            <p:stCondLst>
                              <p:cond delay="14000"/>
                            </p:stCondLst>
                            <p:childTnLst>
                              <p:par>
                                <p:cTn id="54" presetID="10" presetClass="entr" presetSubtype="0" fill="hold" grpId="0" nodeType="afterEffect">
                                  <p:stCondLst>
                                    <p:cond delay="100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15500"/>
                            </p:stCondLst>
                            <p:childTnLst>
                              <p:par>
                                <p:cTn id="58" presetID="10" presetClass="entr" presetSubtype="0" fill="hold" grpId="0" nodeType="afterEffect">
                                  <p:stCondLst>
                                    <p:cond delay="10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590800"/>
          </a:xfrm>
        </p:spPr>
        <p:txBody>
          <a:bodyPr/>
          <a:lstStyle/>
          <a:p>
            <a:r>
              <a:rPr lang="en-US" dirty="0" smtClean="0"/>
              <a:t>The problem is events.</a:t>
            </a:r>
            <a:r>
              <a:rPr lang="en-US" dirty="0"/>
              <a:t/>
            </a:r>
            <a:br>
              <a:rPr lang="en-US" dirty="0"/>
            </a:br>
            <a:r>
              <a:rPr lang="en-US" dirty="0" smtClean="0"/>
              <a:t>They’re not going away.</a:t>
            </a:r>
            <a:endParaRPr lang="en-US" dirty="0"/>
          </a:p>
        </p:txBody>
      </p:sp>
    </p:spTree>
    <p:extLst>
      <p:ext uri="{BB962C8B-B14F-4D97-AF65-F5344CB8AC3E}">
        <p14:creationId xmlns:p14="http://schemas.microsoft.com/office/powerpoint/2010/main" val="1039077508"/>
      </p:ext>
    </p:extLst>
  </p:cSld>
  <p:clrMapOvr>
    <a:masterClrMapping/>
  </p:clrMapOvr>
  <mc:AlternateContent xmlns:mc="http://schemas.openxmlformats.org/markup-compatibility/2006" xmlns:p15="http://schemas.microsoft.com/office/powerpoint/2012/main">
    <mc:Choice Requires="p15">
      <p:transition spd="slow">
        <p15:prstTrans prst="fractur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6" name="Rectangle 5"/>
          <p:cNvSpPr/>
          <p:nvPr/>
        </p:nvSpPr>
        <p:spPr bwMode="auto">
          <a:xfrm>
            <a:off x="-11113" y="1211262"/>
            <a:ext cx="12447588" cy="5791200"/>
          </a:xfrm>
          <a:prstGeom prst="rect">
            <a:avLst/>
          </a:prstGeom>
          <a:blipFill dpi="0" rotWithShape="1">
            <a:blip r:embed="rId3"/>
            <a:srcRect/>
            <a:stretch>
              <a:fillRect t="-26042" b="-14474"/>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8171383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7" name="Text Placeholder 2"/>
          <p:cNvSpPr txBox="1">
            <a:spLocks/>
          </p:cNvSpPr>
          <p:nvPr/>
        </p:nvSpPr>
        <p:spPr>
          <a:xfrm>
            <a:off x="274637" y="1214437"/>
            <a:ext cx="11887199" cy="5635626"/>
          </a:xfrm>
          <a:prstGeom prst="rect">
            <a:avLst/>
          </a:prstGeom>
          <a:noFill/>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OnPointerPressed</a:t>
            </a:r>
            <a:r>
              <a:rPr lang="en-US" sz="1800" dirty="0">
                <a:solidFill>
                  <a:srgbClr val="000000"/>
                </a:solidFill>
                <a:highlight>
                  <a:srgbClr val="FFFFFF"/>
                </a:highlight>
                <a:latin typeface="Consolas" panose="020B0609020204030204" pitchFamily="49" charset="0"/>
              </a:rPr>
              <a:t>(e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PointerRoutedEventArgs</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8000"/>
                </a:solidFill>
                <a:highlight>
                  <a:srgbClr val="FFFFFF"/>
                </a:highlight>
                <a:latin typeface="Consolas" panose="020B0609020204030204" pitchFamily="49" charset="0"/>
              </a:rPr>
              <a:t>   ' Let </a:t>
            </a:r>
            <a:r>
              <a:rPr lang="en-US" sz="1800" dirty="0">
                <a:solidFill>
                  <a:srgbClr val="008000"/>
                </a:solidFill>
                <a:highlight>
                  <a:srgbClr val="FFFFFF"/>
                </a:highlight>
                <a:latin typeface="Consolas" panose="020B0609020204030204" pitchFamily="49" charset="0"/>
              </a:rPr>
              <a:t>user </a:t>
            </a:r>
            <a:r>
              <a:rPr lang="en-US" sz="1800" dirty="0" smtClean="0">
                <a:solidFill>
                  <a:srgbClr val="008000"/>
                </a:solidFill>
                <a:highlight>
                  <a:srgbClr val="FFFFFF"/>
                </a:highlight>
                <a:latin typeface="Consolas" panose="020B0609020204030204" pitchFamily="49" charset="0"/>
              </a:rPr>
              <a:t>drag the apple</a:t>
            </a:r>
            <a:endParaRPr lang="en-US" sz="1800" dirty="0" smtClean="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Dim</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apple = </a:t>
            </a:r>
            <a:r>
              <a:rPr lang="en-US" sz="1800" dirty="0" err="1" smtClean="0">
                <a:solidFill>
                  <a:srgbClr val="0000FF"/>
                </a:solidFill>
                <a:highlight>
                  <a:srgbClr val="FFFFFF"/>
                </a:highlight>
                <a:latin typeface="Consolas" panose="020B0609020204030204" pitchFamily="49" charset="0"/>
              </a:rPr>
              <a:t>CType</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e.OriginalSource</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Image</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Dim</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effectLst>
                  <a:glow rad="381000">
                    <a:srgbClr val="FFFF00"/>
                  </a:glow>
                </a:effectLst>
                <a:highlight>
                  <a:srgbClr val="FFFFFF"/>
                </a:highlight>
                <a:latin typeface="Consolas" panose="020B0609020204030204" pitchFamily="49" charset="0"/>
              </a:rPr>
              <a:t>DragAsync</a:t>
            </a:r>
            <a:r>
              <a:rPr lang="en-US" sz="1800" dirty="0" smtClean="0">
                <a:solidFill>
                  <a:srgbClr val="000000"/>
                </a:solidFill>
                <a:highlight>
                  <a:srgbClr val="FFFFFF"/>
                </a:highlight>
                <a:latin typeface="Consolas" panose="020B0609020204030204" pitchFamily="49" charset="0"/>
              </a:rPr>
              <a:t>(apple)</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If</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Not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BasketCatchmentArea</a:t>
            </a:r>
            <a:r>
              <a:rPr lang="en-US" sz="1800" dirty="0" err="1">
                <a:solidFill>
                  <a:srgbClr val="000000"/>
                </a:solidFill>
                <a:highlight>
                  <a:srgbClr val="FFFFFF"/>
                </a:highlight>
                <a:latin typeface="Consolas" panose="020B0609020204030204" pitchFamily="49" charset="0"/>
              </a:rPr>
              <a:t>.Bounds.Contains</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endpt</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Then</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Animate and sound for apple to whoosh into basket</a:t>
            </a:r>
          </a:p>
          <a:p>
            <a:r>
              <a:rPr lang="en-US" sz="1800" dirty="0" smtClean="0">
                <a:solidFill>
                  <a:srgbClr val="0000FF"/>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animateTask</a:t>
            </a:r>
            <a:r>
              <a:rPr lang="en-US" sz="1800" dirty="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AppleStoryboard.</a:t>
            </a:r>
            <a:r>
              <a:rPr lang="en-US" sz="1800" dirty="0" err="1" smtClean="0">
                <a:solidFill>
                  <a:srgbClr val="000000"/>
                </a:solidFill>
                <a:effectLst>
                  <a:glow rad="381000">
                    <a:srgbClr val="FFFF00"/>
                  </a:glow>
                </a:effectLst>
                <a:highlight>
                  <a:srgbClr val="FFFFFF"/>
                </a:highlight>
                <a:latin typeface="Consolas" panose="020B0609020204030204" pitchFamily="49" charset="0"/>
              </a:rPr>
              <a:t>PlayAsync</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Dim</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soundTask</a:t>
            </a:r>
            <a:r>
              <a:rPr lang="en-US" sz="1800" dirty="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WhooshSound.PlayAsync</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effectLst>
                  <a:glow rad="381000">
                    <a:srgbClr val="FFFF00"/>
                  </a:glow>
                </a:effectLst>
                <a:highlight>
                  <a:srgbClr val="FFFFFF"/>
                </a:highlight>
                <a:latin typeface="Consolas" panose="020B0609020204030204" pitchFamily="49" charset="0"/>
              </a:rPr>
              <a:t>Task</a:t>
            </a:r>
            <a:r>
              <a:rPr lang="en-US" sz="1800" dirty="0" err="1" smtClean="0">
                <a:solidFill>
                  <a:srgbClr val="000000"/>
                </a:solidFill>
                <a:effectLst>
                  <a:glow rad="381000">
                    <a:srgbClr val="FFFF00"/>
                  </a:glow>
                </a:effectLst>
                <a:highlight>
                  <a:srgbClr val="FFFFFF"/>
                </a:highlight>
                <a:latin typeface="Consolas" panose="020B0609020204030204" pitchFamily="49" charset="0"/>
              </a:rPr>
              <a:t>.WhenAll</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animateTask</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soundTask</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If</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FreeApples.Count</a:t>
            </a:r>
            <a:r>
              <a:rPr lang="en-US" sz="1800" dirty="0">
                <a:solidFill>
                  <a:srgbClr val="000000"/>
                </a:solidFill>
                <a:highlight>
                  <a:srgbClr val="FFFFFF"/>
                </a:highlight>
                <a:latin typeface="Consolas" panose="020B0609020204030204" pitchFamily="49" charset="0"/>
              </a:rPr>
              <a:t> = 0 </a:t>
            </a:r>
            <a:r>
              <a:rPr lang="en-US" sz="1800" dirty="0" smtClean="0">
                <a:solidFill>
                  <a:srgbClr val="0000FF"/>
                </a:solidFill>
                <a:highlight>
                  <a:srgbClr val="FFFFFF"/>
                </a:highlight>
                <a:latin typeface="Consolas" panose="020B0609020204030204" pitchFamily="49" charset="0"/>
              </a:rPr>
              <a:t>Then </a:t>
            </a:r>
            <a:r>
              <a:rPr lang="en-US" sz="1800" dirty="0">
                <a:solidFill>
                  <a:srgbClr val="0000FF"/>
                </a:solidFill>
                <a:highlight>
                  <a:srgbClr val="FFFFFF"/>
                </a:highlight>
                <a:latin typeface="Consolas" panose="020B0609020204030204" pitchFamily="49" charset="0"/>
              </a:rPr>
              <a:t>Return </a:t>
            </a:r>
            <a:endParaRPr lang="en-US" sz="1800" dirty="0" smtClean="0">
              <a:solidFill>
                <a:srgbClr val="0000FF"/>
              </a:solidFill>
              <a:highlight>
                <a:srgbClr val="FFFFFF"/>
              </a:highlight>
              <a:latin typeface="Consolas" panose="020B0609020204030204" pitchFamily="49" charset="0"/>
            </a:endParaRPr>
          </a:p>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Show victory screen, and wait for user to click button</a:t>
            </a:r>
          </a:p>
          <a:p>
            <a:r>
              <a:rPr lang="en-US" sz="1800" dirty="0" smtClean="0">
                <a:solidFill>
                  <a:srgbClr val="0000FF"/>
                </a:solidFill>
                <a:highlight>
                  <a:srgbClr val="FFFFFF"/>
                </a:highlight>
                <a:latin typeface="Consolas" panose="020B0609020204030204" pitchFamily="49" charset="0"/>
              </a:rPr>
              <a:t>    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StartVictoryScreenAsync</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effectLst>
                  <a:glow rad="381000">
                    <a:srgbClr val="FFFF00"/>
                  </a:glow>
                </a:effectLst>
                <a:highlight>
                  <a:srgbClr val="FFFFFF"/>
                </a:highlight>
                <a:latin typeface="Consolas" panose="020B0609020204030204" pitchFamily="49" charset="0"/>
              </a:rPr>
              <a:t>btnPlayAgain.WhenClicked</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OnStart</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endParaRPr lang="en-US" sz="18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2303153899"/>
      </p:ext>
    </p:extLst>
  </p:cSld>
  <p:clrMapOvr>
    <a:masterClrMapping/>
  </p:clrMapOvr>
  <p:transition>
    <p:pull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274637" y="1214436"/>
            <a:ext cx="11887199" cy="5309146"/>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8000"/>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Usage: await storyboard1.PlayAsync();</a:t>
            </a:r>
            <a:endParaRPr lang="en-US" sz="1800" dirty="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static</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PlayAsync</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this</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Storyboard</a:t>
            </a:r>
            <a:r>
              <a:rPr lang="en-US" sz="1800" dirty="0">
                <a:solidFill>
                  <a:srgbClr val="000000"/>
                </a:solidFill>
                <a:highlight>
                  <a:srgbClr val="FFFFFF"/>
                </a:highlight>
                <a:latin typeface="Consolas" panose="020B0609020204030204" pitchFamily="49" charset="0"/>
              </a:rPr>
              <a:t> storyboard)</a:t>
            </a: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&lt;</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a:t>
            </a:r>
          </a:p>
          <a:p>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EventHandler</a:t>
            </a:r>
            <a:r>
              <a:rPr lang="en-US" sz="1800" dirty="0">
                <a:solidFill>
                  <a:srgbClr val="000000"/>
                </a:solidFill>
                <a:highlight>
                  <a:srgbClr val="FFFFFF"/>
                </a:highlight>
                <a:latin typeface="Consolas" panose="020B0609020204030204" pitchFamily="49" charset="0"/>
              </a:rPr>
              <a:t>&lt;</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 lambda = (</a:t>
            </a:r>
            <a:r>
              <a:rPr lang="en-US" sz="1800" dirty="0" err="1">
                <a:solidFill>
                  <a:srgbClr val="000000"/>
                </a:solidFill>
                <a:highlight>
                  <a:srgbClr val="FFFFFF"/>
                </a:highlight>
                <a:latin typeface="Consolas" panose="020B0609020204030204" pitchFamily="49" charset="0"/>
              </a:rPr>
              <a:t>s,e</a:t>
            </a:r>
            <a:r>
              <a:rPr lang="en-US" sz="1800" dirty="0">
                <a:solidFill>
                  <a:srgbClr val="000000"/>
                </a:solidFill>
                <a:highlight>
                  <a:srgbClr val="FFFFFF"/>
                </a:highlight>
                <a:latin typeface="Consolas" panose="020B0609020204030204" pitchFamily="49" charset="0"/>
              </a:rPr>
              <a:t>) =&gt; </a:t>
            </a:r>
            <a:r>
              <a:rPr lang="en-US" sz="1800" dirty="0" err="1">
                <a:solidFill>
                  <a:srgbClr val="000000"/>
                </a:solidFill>
                <a:highlight>
                  <a:srgbClr val="FFFFFF"/>
                </a:highlight>
                <a:latin typeface="Consolas" panose="020B0609020204030204" pitchFamily="49" charset="0"/>
              </a:rPr>
              <a:t>tcs.TrySetResult</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null</a:t>
            </a:r>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storyboard.Completed</a:t>
            </a:r>
            <a:r>
              <a:rPr lang="en-US" sz="1800" dirty="0">
                <a:solidFill>
                  <a:srgbClr val="000000"/>
                </a:solidFill>
                <a:highlight>
                  <a:srgbClr val="FFFFFF"/>
                </a:highlight>
                <a:latin typeface="Consolas" panose="020B0609020204030204" pitchFamily="49" charset="0"/>
              </a:rPr>
              <a:t> += lambda</a:t>
            </a:r>
            <a:r>
              <a:rPr lang="en-US" sz="1800" dirty="0" smtClean="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storyboard.Begin</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tcs.Task</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finally</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storyboard.Completed</a:t>
            </a:r>
            <a:r>
              <a:rPr lang="en-US" sz="1800" dirty="0">
                <a:solidFill>
                  <a:srgbClr val="000000"/>
                </a:solidFill>
                <a:highlight>
                  <a:srgbClr val="FFFFFF"/>
                </a:highlight>
                <a:latin typeface="Consolas" panose="020B0609020204030204" pitchFamily="49" charset="0"/>
              </a:rPr>
              <a:t> -= lambda;</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p:txBody>
      </p:sp>
      <p:sp>
        <p:nvSpPr>
          <p:cNvPr id="21" name="Text Placeholder 2"/>
          <p:cNvSpPr txBox="1">
            <a:spLocks/>
          </p:cNvSpPr>
          <p:nvPr/>
        </p:nvSpPr>
        <p:spPr>
          <a:xfrm>
            <a:off x="274637" y="1211262"/>
            <a:ext cx="11887199" cy="5004447"/>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0000"/>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 Usage: </a:t>
            </a:r>
            <a:r>
              <a:rPr lang="en-US" sz="1800" dirty="0">
                <a:solidFill>
                  <a:srgbClr val="008000"/>
                </a:solidFill>
                <a:highlight>
                  <a:srgbClr val="FFFFFF"/>
                </a:highlight>
                <a:latin typeface="Consolas" panose="020B0609020204030204" pitchFamily="49" charset="0"/>
              </a:rPr>
              <a:t>Await storyboard1.PlayAsync()</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&lt;</a:t>
            </a:r>
            <a:r>
              <a:rPr lang="en-US" sz="1800" dirty="0" smtClean="0">
                <a:solidFill>
                  <a:srgbClr val="2B91AF"/>
                </a:solidFill>
                <a:highlight>
                  <a:srgbClr val="FFFFFF"/>
                </a:highlight>
                <a:latin typeface="Consolas" panose="020B0609020204030204" pitchFamily="49" charset="0"/>
              </a:rPr>
              <a:t>Extension</a:t>
            </a:r>
            <a:r>
              <a:rPr lang="en-US" sz="1800" dirty="0" smtClean="0">
                <a:solidFill>
                  <a:srgbClr val="000000"/>
                </a:solidFill>
                <a:highlight>
                  <a:srgbClr val="FFFFFF"/>
                </a:highlight>
                <a:latin typeface="Consolas" panose="020B0609020204030204" pitchFamily="49" charset="0"/>
              </a:rPr>
              <a:t>&gt;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Function</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PlayAsync</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sb</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Animation.</a:t>
            </a:r>
            <a:r>
              <a:rPr lang="en-US" sz="1800" dirty="0" err="1">
                <a:solidFill>
                  <a:srgbClr val="2B91AF"/>
                </a:solidFill>
                <a:highlight>
                  <a:srgbClr val="FFFFFF"/>
                </a:highlight>
                <a:latin typeface="Consolas" panose="020B0609020204030204" pitchFamily="49" charset="0"/>
              </a:rPr>
              <a:t>Storyboard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Of</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Object</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lambda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EventHandler</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Of</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Sub</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tcs.TrySetResult</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Nothing</a:t>
            </a:r>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AddHandler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sb.Completed</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lambda</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sb.Begin</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tcs.Task</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Finally</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RemoveHandler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sb.Completed</a:t>
            </a:r>
            <a:r>
              <a:rPr lang="en-US" sz="1800" dirty="0">
                <a:solidFill>
                  <a:srgbClr val="000000"/>
                </a:solidFill>
                <a:highlight>
                  <a:srgbClr val="FFFFFF"/>
                </a:highlight>
                <a:latin typeface="Consolas" panose="020B0609020204030204" pitchFamily="49" charset="0"/>
              </a:rPr>
              <a:t>, lambda</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Function</a:t>
            </a:r>
          </a:p>
        </p:txBody>
      </p:sp>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grpSp>
        <p:nvGrpSpPr>
          <p:cNvPr id="35" name="Group 34"/>
          <p:cNvGrpSpPr/>
          <p:nvPr/>
        </p:nvGrpSpPr>
        <p:grpSpPr>
          <a:xfrm>
            <a:off x="2357133" y="1973262"/>
            <a:ext cx="155448" cy="2549733"/>
            <a:chOff x="2357133" y="1403209"/>
            <a:chExt cx="155448" cy="2549733"/>
          </a:xfrm>
        </p:grpSpPr>
        <p:cxnSp>
          <p:nvCxnSpPr>
            <p:cNvPr id="9" name="Straight Arrow Connector 8"/>
            <p:cNvCxnSpPr/>
            <p:nvPr/>
          </p:nvCxnSpPr>
          <p:spPr>
            <a:xfrm flipH="1">
              <a:off x="2416252" y="1403209"/>
              <a:ext cx="18605" cy="2298544"/>
            </a:xfrm>
            <a:prstGeom prst="straightConnector1">
              <a:avLst/>
            </a:prstGeom>
            <a:ln w="57150">
              <a:solidFill>
                <a:srgbClr val="FF0000">
                  <a:alpha val="60000"/>
                </a:srgb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bwMode="auto">
            <a:xfrm>
              <a:off x="2357133" y="3798954"/>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2" name="Straight Arrow Connector 21"/>
          <p:cNvCxnSpPr/>
          <p:nvPr/>
        </p:nvCxnSpPr>
        <p:spPr>
          <a:xfrm flipH="1" flipV="1">
            <a:off x="329084" y="3407612"/>
            <a:ext cx="1966587" cy="1247201"/>
          </a:xfrm>
          <a:prstGeom prst="straightConnector1">
            <a:avLst/>
          </a:prstGeom>
          <a:ln w="57150">
            <a:solidFill>
              <a:srgbClr val="FF0000">
                <a:alpha val="60000"/>
              </a:srgb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bwMode="auto">
          <a:xfrm>
            <a:off x="2357133" y="4654813"/>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7" name="Group 36"/>
          <p:cNvGrpSpPr/>
          <p:nvPr/>
        </p:nvGrpSpPr>
        <p:grpSpPr>
          <a:xfrm>
            <a:off x="6991605" y="2438400"/>
            <a:ext cx="2012695" cy="863671"/>
            <a:chOff x="8389938" y="1868047"/>
            <a:chExt cx="2012695" cy="863671"/>
          </a:xfrm>
        </p:grpSpPr>
        <p:cxnSp>
          <p:nvCxnSpPr>
            <p:cNvPr id="11" name="Straight Arrow Connector 10"/>
            <p:cNvCxnSpPr/>
            <p:nvPr/>
          </p:nvCxnSpPr>
          <p:spPr>
            <a:xfrm flipH="1">
              <a:off x="8637333" y="1868047"/>
              <a:ext cx="1765300" cy="736600"/>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bwMode="auto">
            <a:xfrm>
              <a:off x="8389938" y="2577730"/>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33" name="Straight Arrow Connector 32"/>
          <p:cNvCxnSpPr/>
          <p:nvPr/>
        </p:nvCxnSpPr>
        <p:spPr>
          <a:xfrm flipH="1">
            <a:off x="2588455" y="3302071"/>
            <a:ext cx="4315582" cy="1403884"/>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2347424" y="4846593"/>
            <a:ext cx="155448" cy="1852657"/>
            <a:chOff x="2347424" y="4276540"/>
            <a:chExt cx="155448" cy="1852657"/>
          </a:xfrm>
        </p:grpSpPr>
        <p:cxnSp>
          <p:nvCxnSpPr>
            <p:cNvPr id="20" name="Straight Arrow Connector 19"/>
            <p:cNvCxnSpPr/>
            <p:nvPr/>
          </p:nvCxnSpPr>
          <p:spPr>
            <a:xfrm>
              <a:off x="2434860" y="4276540"/>
              <a:ext cx="3540" cy="1579607"/>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auto">
            <a:xfrm>
              <a:off x="2347424" y="5975209"/>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404668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right)">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right)">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up)">
                                      <p:cBhvr>
                                        <p:cTn id="3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7" name="Text Placeholder 2"/>
          <p:cNvSpPr txBox="1">
            <a:spLocks/>
          </p:cNvSpPr>
          <p:nvPr/>
        </p:nvSpPr>
        <p:spPr>
          <a:xfrm>
            <a:off x="274637" y="1214436"/>
            <a:ext cx="11887199" cy="5309146"/>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8000"/>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Usage: await button1.WhenClicked();</a:t>
            </a:r>
            <a:endParaRPr lang="en-US" sz="1800" dirty="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static</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WhenClicked</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this</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Button</a:t>
            </a:r>
            <a:r>
              <a:rPr lang="en-US" sz="1800" dirty="0">
                <a:solidFill>
                  <a:srgbClr val="000000"/>
                </a:solidFill>
                <a:highlight>
                  <a:srgbClr val="FFFFFF"/>
                </a:highlight>
                <a:latin typeface="Consolas" panose="020B0609020204030204" pitchFamily="49" charset="0"/>
              </a:rPr>
              <a:t> button)</a:t>
            </a: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&lt;</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a:t>
            </a:r>
          </a:p>
          <a:p>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RoutedEventHandler</a:t>
            </a:r>
            <a:r>
              <a:rPr lang="en-US" sz="1800" dirty="0">
                <a:solidFill>
                  <a:srgbClr val="000000"/>
                </a:solidFill>
                <a:highlight>
                  <a:srgbClr val="FFFFFF"/>
                </a:highlight>
                <a:latin typeface="Consolas" panose="020B0609020204030204" pitchFamily="49" charset="0"/>
              </a:rPr>
              <a:t> lambda = (</a:t>
            </a:r>
            <a:r>
              <a:rPr lang="en-US" sz="1800" dirty="0" err="1">
                <a:solidFill>
                  <a:srgbClr val="000000"/>
                </a:solidFill>
                <a:highlight>
                  <a:srgbClr val="FFFFFF"/>
                </a:highlight>
                <a:latin typeface="Consolas" panose="020B0609020204030204" pitchFamily="49" charset="0"/>
              </a:rPr>
              <a:t>s,e</a:t>
            </a:r>
            <a:r>
              <a:rPr lang="en-US" sz="1800" dirty="0">
                <a:solidFill>
                  <a:srgbClr val="000000"/>
                </a:solidFill>
                <a:highlight>
                  <a:srgbClr val="FFFFFF"/>
                </a:highlight>
                <a:latin typeface="Consolas" panose="020B0609020204030204" pitchFamily="49" charset="0"/>
              </a:rPr>
              <a:t>) =&gt; </a:t>
            </a:r>
            <a:r>
              <a:rPr lang="en-US" sz="1800" dirty="0" err="1">
                <a:solidFill>
                  <a:srgbClr val="000000"/>
                </a:solidFill>
                <a:highlight>
                  <a:srgbClr val="FFFFFF"/>
                </a:highlight>
                <a:latin typeface="Consolas" panose="020B0609020204030204" pitchFamily="49" charset="0"/>
              </a:rPr>
              <a:t>tcs.TrySetResult</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null</a:t>
            </a:r>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try</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button.Click</a:t>
            </a:r>
            <a:r>
              <a:rPr lang="en-US" sz="1800" dirty="0">
                <a:solidFill>
                  <a:srgbClr val="000000"/>
                </a:solidFill>
                <a:highlight>
                  <a:srgbClr val="FFFFFF"/>
                </a:highlight>
                <a:latin typeface="Consolas" panose="020B0609020204030204" pitchFamily="49" charset="0"/>
              </a:rPr>
              <a:t> += lambda</a:t>
            </a:r>
            <a:r>
              <a:rPr lang="en-US" sz="1800" dirty="0" smtClean="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tcs.Task</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finally</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button.Click</a:t>
            </a:r>
            <a:r>
              <a:rPr lang="en-US" sz="1800" dirty="0">
                <a:solidFill>
                  <a:srgbClr val="000000"/>
                </a:solidFill>
                <a:highlight>
                  <a:srgbClr val="FFFFFF"/>
                </a:highlight>
                <a:latin typeface="Consolas" panose="020B0609020204030204" pitchFamily="49" charset="0"/>
              </a:rPr>
              <a:t> -= lambda;</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val="184373499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and RX</a:t>
            </a:r>
            <a:endParaRPr lang="en-US" dirty="0"/>
          </a:p>
        </p:txBody>
      </p:sp>
      <p:sp>
        <p:nvSpPr>
          <p:cNvPr id="14" name="TextBox 13"/>
          <p:cNvSpPr txBox="1"/>
          <p:nvPr/>
        </p:nvSpPr>
        <p:spPr>
          <a:xfrm rot="16200000">
            <a:off x="683219" y="2883012"/>
            <a:ext cx="1297766" cy="438531"/>
          </a:xfrm>
          <a:prstGeom prst="rect">
            <a:avLst/>
          </a:prstGeom>
          <a:noFill/>
        </p:spPr>
        <p:txBody>
          <a:bodyPr wrap="square" lIns="0" tIns="0" rIns="0" bIns="0" rtlCol="0">
            <a:noAutofit/>
          </a:bodyPr>
          <a:lstStyle/>
          <a:p>
            <a:pPr>
              <a:lnSpc>
                <a:spcPct val="90000"/>
              </a:lnSpc>
              <a:spcAft>
                <a:spcPts val="600"/>
              </a:spcAft>
            </a:pPr>
            <a:r>
              <a:rPr lang="en-US" sz="3200" dirty="0" smtClean="0">
                <a:solidFill>
                  <a:srgbClr val="FF0000"/>
                </a:solidFill>
              </a:rPr>
              <a:t>sync</a:t>
            </a:r>
          </a:p>
        </p:txBody>
      </p:sp>
      <p:sp>
        <p:nvSpPr>
          <p:cNvPr id="15" name="TextBox 14"/>
          <p:cNvSpPr txBox="1"/>
          <p:nvPr/>
        </p:nvSpPr>
        <p:spPr>
          <a:xfrm rot="16200000">
            <a:off x="748290" y="4844022"/>
            <a:ext cx="1297766" cy="568675"/>
          </a:xfrm>
          <a:prstGeom prst="rect">
            <a:avLst/>
          </a:prstGeom>
          <a:noFill/>
        </p:spPr>
        <p:txBody>
          <a:bodyPr wrap="square" lIns="0" tIns="0" rIns="0" bIns="0" rtlCol="0">
            <a:noAutofit/>
          </a:bodyPr>
          <a:lstStyle/>
          <a:p>
            <a:pPr>
              <a:lnSpc>
                <a:spcPct val="90000"/>
              </a:lnSpc>
              <a:spcAft>
                <a:spcPts val="600"/>
              </a:spcAft>
            </a:pPr>
            <a:r>
              <a:rPr lang="en-US" sz="3200" dirty="0" err="1" smtClean="0">
                <a:solidFill>
                  <a:srgbClr val="FF0000"/>
                </a:solidFill>
              </a:rPr>
              <a:t>async</a:t>
            </a:r>
            <a:endParaRPr lang="en-US" sz="3200" dirty="0" smtClean="0">
              <a:solidFill>
                <a:srgbClr val="FF0000"/>
              </a:solidFill>
            </a:endParaRPr>
          </a:p>
        </p:txBody>
      </p:sp>
      <p:sp>
        <p:nvSpPr>
          <p:cNvPr id="16" name="TextBox 15"/>
          <p:cNvSpPr txBox="1"/>
          <p:nvPr/>
        </p:nvSpPr>
        <p:spPr>
          <a:xfrm>
            <a:off x="7285037" y="1897062"/>
            <a:ext cx="2137149" cy="480132"/>
          </a:xfrm>
          <a:prstGeom prst="rect">
            <a:avLst/>
          </a:prstGeom>
          <a:noFill/>
        </p:spPr>
        <p:txBody>
          <a:bodyPr wrap="square" lIns="0" tIns="0" rIns="0" bIns="0" rtlCol="0">
            <a:noAutofit/>
          </a:bodyPr>
          <a:lstStyle/>
          <a:p>
            <a:pPr>
              <a:lnSpc>
                <a:spcPct val="90000"/>
              </a:lnSpc>
              <a:spcAft>
                <a:spcPts val="600"/>
              </a:spcAft>
            </a:pPr>
            <a:r>
              <a:rPr lang="en-US" sz="3200" dirty="0" smtClean="0">
                <a:solidFill>
                  <a:srgbClr val="FF0000"/>
                </a:solidFill>
              </a:rPr>
              <a:t>multiple</a:t>
            </a:r>
          </a:p>
        </p:txBody>
      </p:sp>
      <p:sp>
        <p:nvSpPr>
          <p:cNvPr id="17" name="TextBox 16"/>
          <p:cNvSpPr txBox="1"/>
          <p:nvPr/>
        </p:nvSpPr>
        <p:spPr>
          <a:xfrm>
            <a:off x="3398837" y="1897062"/>
            <a:ext cx="1808133" cy="480132"/>
          </a:xfrm>
          <a:prstGeom prst="rect">
            <a:avLst/>
          </a:prstGeom>
          <a:noFill/>
        </p:spPr>
        <p:txBody>
          <a:bodyPr wrap="square" lIns="0" tIns="0" rIns="0" bIns="0" rtlCol="0">
            <a:noAutofit/>
          </a:bodyPr>
          <a:lstStyle/>
          <a:p>
            <a:pPr>
              <a:lnSpc>
                <a:spcPct val="90000"/>
              </a:lnSpc>
              <a:spcAft>
                <a:spcPts val="600"/>
              </a:spcAft>
            </a:pPr>
            <a:r>
              <a:rPr lang="en-US" sz="3200" dirty="0" smtClean="0">
                <a:solidFill>
                  <a:srgbClr val="FF0000"/>
                </a:solidFill>
              </a:rPr>
              <a:t>single</a:t>
            </a:r>
          </a:p>
        </p:txBody>
      </p:sp>
      <p:graphicFrame>
        <p:nvGraphicFramePr>
          <p:cNvPr id="18" name="Table 17"/>
          <p:cNvGraphicFramePr>
            <a:graphicFrameLocks noGrp="1"/>
          </p:cNvGraphicFramePr>
          <p:nvPr>
            <p:extLst>
              <p:ext uri="{D42A27DB-BD31-4B8C-83A1-F6EECF244321}">
                <p14:modId xmlns:p14="http://schemas.microsoft.com/office/powerpoint/2010/main" val="951953326"/>
              </p:ext>
            </p:extLst>
          </p:nvPr>
        </p:nvGraphicFramePr>
        <p:xfrm>
          <a:off x="1722437" y="2422077"/>
          <a:ext cx="8686800" cy="3733800"/>
        </p:xfrm>
        <a:graphic>
          <a:graphicData uri="http://schemas.openxmlformats.org/drawingml/2006/table">
            <a:tbl>
              <a:tblPr firstRow="1" bandRow="1">
                <a:tableStyleId>{5C22544A-7EE6-4342-B048-85BDC9FD1C3A}</a:tableStyleId>
              </a:tblPr>
              <a:tblGrid>
                <a:gridCol w="4343400"/>
                <a:gridCol w="4343400"/>
              </a:tblGrid>
              <a:tr h="1866900">
                <a:tc>
                  <a:txBody>
                    <a:bodyPr/>
                    <a:lstStyle/>
                    <a:p>
                      <a:pPr algn="ctr"/>
                      <a:r>
                        <a:rPr lang="en-US" sz="4400" b="0" dirty="0" smtClean="0">
                          <a:solidFill>
                            <a:schemeClr val="bg2"/>
                          </a:solidFill>
                        </a:rPr>
                        <a:t>T</a:t>
                      </a:r>
                      <a:endParaRPr lang="en-US" sz="4400" b="0" dirty="0">
                        <a:solidFill>
                          <a:schemeClr val="bg2"/>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4400" b="0" dirty="0" err="1" smtClean="0">
                          <a:solidFill>
                            <a:schemeClr val="bg2"/>
                          </a:solidFill>
                        </a:rPr>
                        <a:t>IEnumerable</a:t>
                      </a:r>
                      <a:r>
                        <a:rPr lang="en-US" sz="4400" b="0" dirty="0" smtClean="0">
                          <a:solidFill>
                            <a:schemeClr val="bg2"/>
                          </a:solidFill>
                        </a:rPr>
                        <a:t>&lt;T&gt;</a:t>
                      </a:r>
                      <a:endParaRPr lang="en-US" sz="4400" b="0" dirty="0">
                        <a:solidFill>
                          <a:schemeClr val="bg2"/>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1866900">
                <a:tc>
                  <a:txBody>
                    <a:bodyPr/>
                    <a:lstStyle/>
                    <a:p>
                      <a:pPr algn="ctr"/>
                      <a:r>
                        <a:rPr lang="en-US" sz="4400" dirty="0" smtClean="0">
                          <a:solidFill>
                            <a:schemeClr val="bg2"/>
                          </a:solidFill>
                        </a:rPr>
                        <a:t>Task&lt;T&gt;</a:t>
                      </a:r>
                      <a:endParaRPr lang="en-US" sz="4400" dirty="0">
                        <a:solidFill>
                          <a:schemeClr val="bg2"/>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4400" dirty="0" err="1" smtClean="0">
                          <a:solidFill>
                            <a:schemeClr val="bg2"/>
                          </a:solidFill>
                        </a:rPr>
                        <a:t>IObservable</a:t>
                      </a:r>
                      <a:r>
                        <a:rPr lang="en-US" sz="4400" dirty="0" smtClean="0">
                          <a:solidFill>
                            <a:schemeClr val="bg2"/>
                          </a:solidFill>
                        </a:rPr>
                        <a:t>&lt;T&gt;</a:t>
                      </a:r>
                      <a:endParaRPr lang="en-US" sz="4400" dirty="0">
                        <a:solidFill>
                          <a:schemeClr val="bg2"/>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84895993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What &amp; Why of Async</a:t>
            </a:r>
            <a:endParaRPr lang="en-US" dirty="0"/>
          </a:p>
        </p:txBody>
      </p:sp>
    </p:spTree>
    <p:extLst>
      <p:ext uri="{BB962C8B-B14F-4D97-AF65-F5344CB8AC3E}">
        <p14:creationId xmlns:p14="http://schemas.microsoft.com/office/powerpoint/2010/main" val="25049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Library Thinking</a:t>
            </a:r>
            <a:endParaRPr lang="en-US" dirty="0"/>
          </a:p>
        </p:txBody>
      </p:sp>
    </p:spTree>
    <p:extLst>
      <p:ext uri="{BB962C8B-B14F-4D97-AF65-F5344CB8AC3E}">
        <p14:creationId xmlns:p14="http://schemas.microsoft.com/office/powerpoint/2010/main" val="338149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 a responsible library developer</a:t>
            </a:r>
          </a:p>
        </p:txBody>
      </p:sp>
      <p:sp>
        <p:nvSpPr>
          <p:cNvPr id="4" name="Text Placeholder 3"/>
          <p:cNvSpPr>
            <a:spLocks noGrp="1"/>
          </p:cNvSpPr>
          <p:nvPr>
            <p:ph type="body" sz="quarter" idx="10"/>
          </p:nvPr>
        </p:nvSpPr>
        <p:spPr>
          <a:xfrm>
            <a:off x="274638" y="1221157"/>
            <a:ext cx="11887199" cy="1354217"/>
          </a:xfrm>
        </p:spPr>
        <p:txBody>
          <a:bodyPr/>
          <a:lstStyle/>
          <a:p>
            <a:pPr lvl="0">
              <a:lnSpc>
                <a:spcPct val="100000"/>
              </a:lnSpc>
              <a:spcBef>
                <a:spcPts val="0"/>
              </a:spcBef>
              <a:buSzTx/>
            </a:pPr>
            <a:r>
              <a:rPr lang="en-US" sz="3600" dirty="0">
                <a:solidFill>
                  <a:srgbClr val="00518E"/>
                </a:solidFill>
                <a:latin typeface="Segoe UI Light" panose="020B0502040204020203" pitchFamily="34" charset="0"/>
                <a:cs typeface="Segoe UI Light" panose="020B0502040204020203" pitchFamily="34" charset="0"/>
              </a:rPr>
              <a:t>Library methods </a:t>
            </a:r>
            <a:r>
              <a:rPr lang="en-US" sz="3600" dirty="0" smtClean="0">
                <a:solidFill>
                  <a:srgbClr val="00518E"/>
                </a:solidFill>
                <a:latin typeface="Segoe UI Light" panose="020B0502040204020203" pitchFamily="34" charset="0"/>
                <a:cs typeface="Segoe UI Light" panose="020B0502040204020203" pitchFamily="34" charset="0"/>
              </a:rPr>
              <a:t>shouldn’t lie.</a:t>
            </a:r>
            <a:endParaRPr lang="en-US" sz="2000" dirty="0">
              <a:solidFill>
                <a:srgbClr val="505050"/>
              </a:solidFill>
              <a:latin typeface="Segoe UI"/>
            </a:endParaRPr>
          </a:p>
          <a:p>
            <a:pPr lvl="0">
              <a:lnSpc>
                <a:spcPct val="100000"/>
              </a:lnSpc>
              <a:spcBef>
                <a:spcPts val="0"/>
              </a:spcBef>
              <a:buSzTx/>
            </a:pPr>
            <a:r>
              <a:rPr lang="en-US" sz="2000" dirty="0">
                <a:solidFill>
                  <a:srgbClr val="505050"/>
                </a:solidFill>
                <a:latin typeface="Segoe UI"/>
              </a:rPr>
              <a:t>Be honest.  </a:t>
            </a:r>
            <a:r>
              <a:rPr lang="en-US" sz="2000" dirty="0" smtClean="0">
                <a:solidFill>
                  <a:srgbClr val="505050"/>
                </a:solidFill>
                <a:latin typeface="Segoe UI"/>
              </a:rPr>
              <a:t>Use “</a:t>
            </a:r>
            <a:r>
              <a:rPr lang="en-US" sz="2000" dirty="0" err="1" smtClean="0">
                <a:solidFill>
                  <a:srgbClr val="505050"/>
                </a:solidFill>
                <a:latin typeface="Segoe UI"/>
              </a:rPr>
              <a:t>XxAsync</a:t>
            </a:r>
            <a:r>
              <a:rPr lang="en-US" sz="2000" dirty="0">
                <a:solidFill>
                  <a:srgbClr val="505050"/>
                </a:solidFill>
                <a:latin typeface="Segoe UI"/>
              </a:rPr>
              <a:t>” </a:t>
            </a:r>
            <a:r>
              <a:rPr lang="en-US" sz="2000" dirty="0" smtClean="0">
                <a:solidFill>
                  <a:srgbClr val="505050"/>
                </a:solidFill>
                <a:latin typeface="Segoe UI"/>
              </a:rPr>
              <a:t>if, and only if, you’re </a:t>
            </a:r>
            <a:r>
              <a:rPr lang="en-US" sz="2000" dirty="0">
                <a:solidFill>
                  <a:srgbClr val="505050"/>
                </a:solidFill>
                <a:latin typeface="Segoe UI"/>
              </a:rPr>
              <a:t>not thread-bound (with a few notable exceptions</a:t>
            </a:r>
            <a:r>
              <a:rPr lang="en-US" sz="2000" dirty="0" smtClean="0">
                <a:solidFill>
                  <a:srgbClr val="505050"/>
                </a:solidFill>
                <a:latin typeface="Segoe UI"/>
              </a:rPr>
              <a:t>).</a:t>
            </a:r>
          </a:p>
          <a:p>
            <a:pPr lvl="0">
              <a:lnSpc>
                <a:spcPct val="100000"/>
              </a:lnSpc>
              <a:spcBef>
                <a:spcPts val="0"/>
              </a:spcBef>
              <a:buSzTx/>
            </a:pPr>
            <a:r>
              <a:rPr lang="en-US" sz="2000" dirty="0">
                <a:solidFill>
                  <a:srgbClr val="505050"/>
                </a:solidFill>
                <a:latin typeface="Segoe UI"/>
              </a:rPr>
              <a:t>Suffix should help caller to understand implementation.</a:t>
            </a:r>
            <a:endParaRPr lang="en-US" sz="2000" dirty="0">
              <a:solidFill>
                <a:schemeClr val="bg1"/>
              </a:solidFill>
              <a:latin typeface="Segoe UI"/>
            </a:endParaRPr>
          </a:p>
        </p:txBody>
      </p:sp>
    </p:spTree>
    <p:extLst>
      <p:ext uri="{BB962C8B-B14F-4D97-AF65-F5344CB8AC3E}">
        <p14:creationId xmlns:p14="http://schemas.microsoft.com/office/powerpoint/2010/main" val="29985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 a responsible library developer</a:t>
            </a:r>
          </a:p>
        </p:txBody>
      </p:sp>
      <p:sp>
        <p:nvSpPr>
          <p:cNvPr id="4" name="Text Placeholder 3"/>
          <p:cNvSpPr>
            <a:spLocks noGrp="1"/>
          </p:cNvSpPr>
          <p:nvPr>
            <p:ph type="body" sz="quarter" idx="10"/>
          </p:nvPr>
        </p:nvSpPr>
        <p:spPr>
          <a:xfrm>
            <a:off x="274638" y="1221157"/>
            <a:ext cx="11887199" cy="3139321"/>
          </a:xfrm>
        </p:spPr>
        <p:txBody>
          <a:bodyPr/>
          <a:lstStyle/>
          <a:p>
            <a:pPr lvl="0">
              <a:lnSpc>
                <a:spcPct val="100000"/>
              </a:lnSpc>
              <a:spcBef>
                <a:spcPts val="0"/>
              </a:spcBef>
              <a:buSzTx/>
            </a:pPr>
            <a:r>
              <a:rPr lang="en-US" sz="3600" dirty="0">
                <a:solidFill>
                  <a:srgbClr val="00518E"/>
                </a:solidFill>
                <a:latin typeface="Segoe UI Light" panose="020B0502040204020203" pitchFamily="34" charset="0"/>
                <a:cs typeface="Segoe UI Light" panose="020B0502040204020203" pitchFamily="34" charset="0"/>
              </a:rPr>
              <a:t>Library methods </a:t>
            </a:r>
            <a:r>
              <a:rPr lang="en-US" sz="3600" dirty="0" smtClean="0">
                <a:solidFill>
                  <a:srgbClr val="00518E"/>
                </a:solidFill>
                <a:latin typeface="Segoe UI Light" panose="020B0502040204020203" pitchFamily="34" charset="0"/>
                <a:cs typeface="Segoe UI Light" panose="020B0502040204020203" pitchFamily="34" charset="0"/>
              </a:rPr>
              <a:t>shouldn’t lie.</a:t>
            </a:r>
            <a:endParaRPr lang="en-US" sz="2000" dirty="0">
              <a:solidFill>
                <a:srgbClr val="505050"/>
              </a:solidFill>
              <a:latin typeface="Segoe UI"/>
            </a:endParaRPr>
          </a:p>
          <a:p>
            <a:pPr lvl="0">
              <a:lnSpc>
                <a:spcPct val="100000"/>
              </a:lnSpc>
              <a:spcBef>
                <a:spcPts val="0"/>
              </a:spcBef>
              <a:buSzTx/>
            </a:pPr>
            <a:r>
              <a:rPr lang="en-US" sz="2000" dirty="0">
                <a:solidFill>
                  <a:srgbClr val="505050"/>
                </a:solidFill>
                <a:latin typeface="Segoe UI"/>
              </a:rPr>
              <a:t>Be honest.  Use “</a:t>
            </a:r>
            <a:r>
              <a:rPr lang="en-US" sz="2000" dirty="0" err="1">
                <a:solidFill>
                  <a:srgbClr val="505050"/>
                </a:solidFill>
                <a:latin typeface="Segoe UI"/>
              </a:rPr>
              <a:t>XxAsync</a:t>
            </a:r>
            <a:r>
              <a:rPr lang="en-US" sz="2000" dirty="0">
                <a:solidFill>
                  <a:srgbClr val="505050"/>
                </a:solidFill>
                <a:latin typeface="Segoe UI"/>
              </a:rPr>
              <a:t>” if, and only if, you’re not thread-bound (with a few notable exceptions</a:t>
            </a:r>
            <a:r>
              <a:rPr lang="en-US" sz="2000" dirty="0" smtClean="0">
                <a:solidFill>
                  <a:srgbClr val="505050"/>
                </a:solidFill>
                <a:latin typeface="Segoe UI"/>
              </a:rPr>
              <a:t>).</a:t>
            </a:r>
            <a:endParaRPr lang="en-US" sz="2000" dirty="0" smtClean="0">
              <a:solidFill>
                <a:schemeClr val="bg1"/>
              </a:solidFill>
              <a:latin typeface="Segoe UI"/>
            </a:endParaRPr>
          </a:p>
          <a:p>
            <a:pPr lvl="0">
              <a:lnSpc>
                <a:spcPct val="100000"/>
              </a:lnSpc>
              <a:spcBef>
                <a:spcPts val="0"/>
              </a:spcBef>
              <a:buSzTx/>
            </a:pPr>
            <a:r>
              <a:rPr lang="en-US" sz="2000" dirty="0">
                <a:solidFill>
                  <a:srgbClr val="505050"/>
                </a:solidFill>
                <a:latin typeface="Segoe UI"/>
              </a:rPr>
              <a:t>Suffix should help caller to understand implementation.</a:t>
            </a:r>
            <a:endParaRPr lang="en-US" sz="2000" dirty="0" smtClean="0">
              <a:solidFill>
                <a:schemeClr val="bg1"/>
              </a:solidFill>
              <a:latin typeface="Segoe UI"/>
            </a:endParaRPr>
          </a:p>
          <a:p>
            <a:pPr lvl="0">
              <a:lnSpc>
                <a:spcPct val="100000"/>
              </a:lnSpc>
              <a:spcBef>
                <a:spcPts val="0"/>
              </a:spcBef>
              <a:buSzTx/>
            </a:pPr>
            <a:endParaRPr lang="en-US" sz="2000" dirty="0" smtClean="0">
              <a:solidFill>
                <a:schemeClr val="bg1"/>
              </a:solidFill>
              <a:latin typeface="Segoe UI"/>
            </a:endParaRPr>
          </a:p>
          <a:p>
            <a:pPr lvl="0">
              <a:lnSpc>
                <a:spcPct val="100000"/>
              </a:lnSpc>
              <a:spcBef>
                <a:spcPts val="0"/>
              </a:spcBef>
              <a:buSzTx/>
            </a:pPr>
            <a:endParaRPr lang="en-US" sz="2000" dirty="0">
              <a:solidFill>
                <a:schemeClr val="bg1"/>
              </a:solidFill>
              <a:latin typeface="Segoe UI"/>
            </a:endParaRPr>
          </a:p>
          <a:p>
            <a:pPr lvl="0">
              <a:lnSpc>
                <a:spcPct val="100000"/>
              </a:lnSpc>
              <a:spcBef>
                <a:spcPts val="0"/>
              </a:spcBef>
              <a:buSzTx/>
            </a:pPr>
            <a:r>
              <a:rPr lang="en-US" sz="3600" dirty="0">
                <a:solidFill>
                  <a:srgbClr val="00518E"/>
                </a:solidFill>
                <a:latin typeface="Segoe UI Light" panose="020B0502040204020203" pitchFamily="34" charset="0"/>
                <a:cs typeface="Segoe UI Light" panose="020B0502040204020203" pitchFamily="34" charset="0"/>
              </a:rPr>
              <a:t>Library methods might be called from various environments.</a:t>
            </a:r>
            <a:endParaRPr lang="en-US" sz="2000" dirty="0">
              <a:solidFill>
                <a:schemeClr val="bg1"/>
              </a:solidFill>
              <a:latin typeface="Segoe UI"/>
            </a:endParaRPr>
          </a:p>
          <a:p>
            <a:pPr lvl="0">
              <a:lnSpc>
                <a:spcPct val="100000"/>
              </a:lnSpc>
              <a:spcBef>
                <a:spcPts val="0"/>
              </a:spcBef>
              <a:buSzTx/>
            </a:pPr>
            <a:r>
              <a:rPr lang="en-US" sz="2000" dirty="0">
                <a:solidFill>
                  <a:schemeClr val="bg1"/>
                </a:solidFill>
                <a:latin typeface="Segoe UI"/>
              </a:rPr>
              <a:t>Context becomes critical.  Be agnostic whenever </a:t>
            </a:r>
            <a:r>
              <a:rPr lang="en-US" sz="2000" dirty="0" smtClean="0">
                <a:solidFill>
                  <a:schemeClr val="bg1"/>
                </a:solidFill>
                <a:latin typeface="Segoe UI"/>
              </a:rPr>
              <a:t>possible. </a:t>
            </a:r>
            <a:r>
              <a:rPr lang="en-US" sz="2000" dirty="0">
                <a:solidFill>
                  <a:schemeClr val="bg1"/>
                </a:solidFill>
                <a:latin typeface="Segoe UI"/>
              </a:rPr>
              <a:t/>
            </a:r>
            <a:br>
              <a:rPr lang="en-US" sz="2000" dirty="0">
                <a:solidFill>
                  <a:schemeClr val="bg1"/>
                </a:solidFill>
                <a:latin typeface="Segoe UI"/>
              </a:rPr>
            </a:br>
            <a:r>
              <a:rPr lang="en-US" sz="2000" dirty="0" err="1" smtClean="0">
                <a:solidFill>
                  <a:schemeClr val="bg1"/>
                </a:solidFill>
                <a:latin typeface="Segoe UI"/>
              </a:rPr>
              <a:t>ConfigureAwait</a:t>
            </a:r>
            <a:r>
              <a:rPr lang="en-US" sz="2000" dirty="0" smtClean="0">
                <a:solidFill>
                  <a:schemeClr val="bg1"/>
                </a:solidFill>
                <a:latin typeface="Segoe UI"/>
              </a:rPr>
              <a:t>(</a:t>
            </a:r>
            <a:r>
              <a:rPr lang="en-US" sz="2000" dirty="0" err="1" smtClean="0">
                <a:solidFill>
                  <a:schemeClr val="bg1"/>
                </a:solidFill>
                <a:latin typeface="Segoe UI"/>
              </a:rPr>
              <a:t>continueOnCapturedContext:false</a:t>
            </a:r>
            <a:r>
              <a:rPr lang="en-US" sz="2000" dirty="0" smtClean="0">
                <a:solidFill>
                  <a:schemeClr val="bg1"/>
                </a:solidFill>
                <a:latin typeface="Segoe UI"/>
              </a:rPr>
              <a:t>) </a:t>
            </a:r>
            <a:r>
              <a:rPr lang="en-US" sz="2000" dirty="0">
                <a:solidFill>
                  <a:schemeClr val="bg1"/>
                </a:solidFill>
                <a:latin typeface="Segoe UI"/>
              </a:rPr>
              <a:t>is your best friend</a:t>
            </a:r>
            <a:r>
              <a:rPr lang="en-US" sz="2000" dirty="0" smtClean="0">
                <a:solidFill>
                  <a:schemeClr val="bg1"/>
                </a:solidFill>
                <a:latin typeface="Segoe UI"/>
              </a:rPr>
              <a:t>.</a:t>
            </a:r>
            <a:endParaRPr lang="en-US" sz="2000" dirty="0">
              <a:solidFill>
                <a:schemeClr val="bg1"/>
              </a:solidFill>
              <a:latin typeface="Segoe UI"/>
            </a:endParaRPr>
          </a:p>
        </p:txBody>
      </p:sp>
    </p:spTree>
    <p:extLst>
      <p:ext uri="{BB962C8B-B14F-4D97-AF65-F5344CB8AC3E}">
        <p14:creationId xmlns:p14="http://schemas.microsoft.com/office/powerpoint/2010/main" val="336488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 a responsible library developer</a:t>
            </a:r>
          </a:p>
        </p:txBody>
      </p:sp>
      <p:sp>
        <p:nvSpPr>
          <p:cNvPr id="4" name="Text Placeholder 3"/>
          <p:cNvSpPr>
            <a:spLocks noGrp="1"/>
          </p:cNvSpPr>
          <p:nvPr>
            <p:ph type="body" sz="quarter" idx="10"/>
          </p:nvPr>
        </p:nvSpPr>
        <p:spPr>
          <a:xfrm>
            <a:off x="274638" y="1221157"/>
            <a:ext cx="11887199" cy="5232202"/>
          </a:xfrm>
        </p:spPr>
        <p:txBody>
          <a:bodyPr/>
          <a:lstStyle/>
          <a:p>
            <a:pPr lvl="0">
              <a:lnSpc>
                <a:spcPct val="100000"/>
              </a:lnSpc>
              <a:spcBef>
                <a:spcPts val="0"/>
              </a:spcBef>
              <a:buSzTx/>
            </a:pPr>
            <a:r>
              <a:rPr lang="en-US" sz="3600" dirty="0">
                <a:solidFill>
                  <a:srgbClr val="00518E"/>
                </a:solidFill>
                <a:latin typeface="Segoe UI Light" panose="020B0502040204020203" pitchFamily="34" charset="0"/>
                <a:cs typeface="Segoe UI Light" panose="020B0502040204020203" pitchFamily="34" charset="0"/>
              </a:rPr>
              <a:t>Library methods </a:t>
            </a:r>
            <a:r>
              <a:rPr lang="en-US" sz="3600" dirty="0" smtClean="0">
                <a:solidFill>
                  <a:srgbClr val="00518E"/>
                </a:solidFill>
                <a:latin typeface="Segoe UI Light" panose="020B0502040204020203" pitchFamily="34" charset="0"/>
                <a:cs typeface="Segoe UI Light" panose="020B0502040204020203" pitchFamily="34" charset="0"/>
              </a:rPr>
              <a:t>shouldn’t lie.</a:t>
            </a:r>
            <a:endParaRPr lang="en-US" sz="2000" dirty="0">
              <a:solidFill>
                <a:srgbClr val="505050"/>
              </a:solidFill>
              <a:latin typeface="Segoe UI"/>
            </a:endParaRPr>
          </a:p>
          <a:p>
            <a:pPr lvl="0">
              <a:lnSpc>
                <a:spcPct val="100000"/>
              </a:lnSpc>
              <a:spcBef>
                <a:spcPts val="0"/>
              </a:spcBef>
              <a:buSzTx/>
            </a:pPr>
            <a:r>
              <a:rPr lang="en-US" sz="2000" dirty="0">
                <a:solidFill>
                  <a:srgbClr val="505050"/>
                </a:solidFill>
                <a:latin typeface="Segoe UI"/>
              </a:rPr>
              <a:t>Be honest.  Use “</a:t>
            </a:r>
            <a:r>
              <a:rPr lang="en-US" sz="2000" dirty="0" err="1">
                <a:solidFill>
                  <a:srgbClr val="505050"/>
                </a:solidFill>
                <a:latin typeface="Segoe UI"/>
              </a:rPr>
              <a:t>XxAsync</a:t>
            </a:r>
            <a:r>
              <a:rPr lang="en-US" sz="2000" dirty="0">
                <a:solidFill>
                  <a:srgbClr val="505050"/>
                </a:solidFill>
                <a:latin typeface="Segoe UI"/>
              </a:rPr>
              <a:t>” if, and only if, you’re not thread-bound (with a few notable exceptions</a:t>
            </a:r>
            <a:r>
              <a:rPr lang="en-US" sz="2000" dirty="0" smtClean="0">
                <a:solidFill>
                  <a:srgbClr val="505050"/>
                </a:solidFill>
                <a:latin typeface="Segoe UI"/>
              </a:rPr>
              <a:t>).</a:t>
            </a:r>
          </a:p>
          <a:p>
            <a:pPr lvl="0">
              <a:lnSpc>
                <a:spcPct val="100000"/>
              </a:lnSpc>
              <a:spcBef>
                <a:spcPts val="0"/>
              </a:spcBef>
              <a:buSzTx/>
            </a:pPr>
            <a:r>
              <a:rPr lang="en-US" sz="2000" dirty="0" smtClean="0">
                <a:solidFill>
                  <a:srgbClr val="505050"/>
                </a:solidFill>
                <a:latin typeface="Segoe UI"/>
              </a:rPr>
              <a:t>Suffix should help caller to understand implementation.</a:t>
            </a:r>
            <a:endParaRPr lang="en-US" sz="2000" dirty="0" smtClean="0">
              <a:solidFill>
                <a:schemeClr val="bg1"/>
              </a:solidFill>
              <a:latin typeface="Segoe UI"/>
            </a:endParaRPr>
          </a:p>
          <a:p>
            <a:pPr lvl="0">
              <a:lnSpc>
                <a:spcPct val="100000"/>
              </a:lnSpc>
              <a:spcBef>
                <a:spcPts val="0"/>
              </a:spcBef>
              <a:buSzTx/>
            </a:pPr>
            <a:endParaRPr lang="en-US" sz="2000" dirty="0" smtClean="0">
              <a:solidFill>
                <a:schemeClr val="bg1"/>
              </a:solidFill>
              <a:latin typeface="Segoe UI"/>
            </a:endParaRPr>
          </a:p>
          <a:p>
            <a:pPr lvl="0">
              <a:lnSpc>
                <a:spcPct val="100000"/>
              </a:lnSpc>
              <a:spcBef>
                <a:spcPts val="0"/>
              </a:spcBef>
              <a:buSzTx/>
            </a:pPr>
            <a:endParaRPr lang="en-US" sz="2000" dirty="0">
              <a:solidFill>
                <a:schemeClr val="bg1"/>
              </a:solidFill>
              <a:latin typeface="Segoe UI"/>
            </a:endParaRPr>
          </a:p>
          <a:p>
            <a:pPr lvl="0">
              <a:lnSpc>
                <a:spcPct val="100000"/>
              </a:lnSpc>
              <a:spcBef>
                <a:spcPts val="0"/>
              </a:spcBef>
              <a:buSzTx/>
            </a:pPr>
            <a:r>
              <a:rPr lang="en-US" sz="3600" dirty="0">
                <a:solidFill>
                  <a:srgbClr val="00518E"/>
                </a:solidFill>
                <a:latin typeface="Segoe UI Light" panose="020B0502040204020203" pitchFamily="34" charset="0"/>
                <a:cs typeface="Segoe UI Light" panose="020B0502040204020203" pitchFamily="34" charset="0"/>
              </a:rPr>
              <a:t>Library methods might be called from various environments.</a:t>
            </a:r>
            <a:endParaRPr lang="en-US" sz="2000" dirty="0">
              <a:solidFill>
                <a:schemeClr val="bg1"/>
              </a:solidFill>
              <a:latin typeface="Segoe UI"/>
            </a:endParaRPr>
          </a:p>
          <a:p>
            <a:pPr lvl="0">
              <a:lnSpc>
                <a:spcPct val="100000"/>
              </a:lnSpc>
              <a:spcBef>
                <a:spcPts val="0"/>
              </a:spcBef>
              <a:buSzTx/>
            </a:pPr>
            <a:r>
              <a:rPr lang="en-US" sz="2000" dirty="0">
                <a:solidFill>
                  <a:schemeClr val="bg1"/>
                </a:solidFill>
                <a:latin typeface="Segoe UI"/>
              </a:rPr>
              <a:t>Context becomes critical.  Be agnostic whenever </a:t>
            </a:r>
            <a:r>
              <a:rPr lang="en-US" sz="2000" dirty="0" smtClean="0">
                <a:solidFill>
                  <a:schemeClr val="bg1"/>
                </a:solidFill>
                <a:latin typeface="Segoe UI"/>
              </a:rPr>
              <a:t>possible. </a:t>
            </a:r>
            <a:r>
              <a:rPr lang="en-US" sz="2000" dirty="0">
                <a:solidFill>
                  <a:schemeClr val="bg1"/>
                </a:solidFill>
                <a:latin typeface="Segoe UI"/>
              </a:rPr>
              <a:t/>
            </a:r>
            <a:br>
              <a:rPr lang="en-US" sz="2000" dirty="0">
                <a:solidFill>
                  <a:schemeClr val="bg1"/>
                </a:solidFill>
                <a:latin typeface="Segoe UI"/>
              </a:rPr>
            </a:br>
            <a:r>
              <a:rPr lang="en-US" sz="2000" dirty="0" err="1" smtClean="0">
                <a:solidFill>
                  <a:schemeClr val="bg1"/>
                </a:solidFill>
                <a:latin typeface="Segoe UI"/>
              </a:rPr>
              <a:t>ConfigureAwait</a:t>
            </a:r>
            <a:r>
              <a:rPr lang="en-US" sz="2000" dirty="0" smtClean="0">
                <a:solidFill>
                  <a:schemeClr val="bg1"/>
                </a:solidFill>
                <a:latin typeface="Segoe UI"/>
              </a:rPr>
              <a:t>(</a:t>
            </a:r>
            <a:r>
              <a:rPr lang="en-US" sz="2000" dirty="0" err="1" smtClean="0">
                <a:solidFill>
                  <a:schemeClr val="bg1"/>
                </a:solidFill>
                <a:latin typeface="Segoe UI"/>
              </a:rPr>
              <a:t>continueOnCapturedContext:false</a:t>
            </a:r>
            <a:r>
              <a:rPr lang="en-US" sz="2000" dirty="0" smtClean="0">
                <a:solidFill>
                  <a:schemeClr val="bg1"/>
                </a:solidFill>
                <a:latin typeface="Segoe UI"/>
              </a:rPr>
              <a:t>) </a:t>
            </a:r>
            <a:r>
              <a:rPr lang="en-US" sz="2000" dirty="0">
                <a:solidFill>
                  <a:schemeClr val="bg1"/>
                </a:solidFill>
                <a:latin typeface="Segoe UI"/>
              </a:rPr>
              <a:t>is your best friend</a:t>
            </a:r>
            <a:r>
              <a:rPr lang="en-US" sz="2000" dirty="0" smtClean="0">
                <a:solidFill>
                  <a:schemeClr val="bg1"/>
                </a:solidFill>
                <a:latin typeface="Segoe UI"/>
              </a:rPr>
              <a:t>.</a:t>
            </a:r>
            <a:endParaRPr lang="en-US" sz="2000" dirty="0" smtClean="0">
              <a:solidFill>
                <a:srgbClr val="505050"/>
              </a:solidFill>
              <a:latin typeface="Segoe UI"/>
            </a:endParaRPr>
          </a:p>
          <a:p>
            <a:pPr lvl="0">
              <a:lnSpc>
                <a:spcPct val="100000"/>
              </a:lnSpc>
              <a:spcBef>
                <a:spcPts val="0"/>
              </a:spcBef>
              <a:buSzTx/>
            </a:pPr>
            <a:endParaRPr lang="en-US" sz="2000" dirty="0" smtClean="0">
              <a:solidFill>
                <a:srgbClr val="505050"/>
              </a:solidFill>
              <a:latin typeface="Segoe UI"/>
            </a:endParaRPr>
          </a:p>
          <a:p>
            <a:pPr lvl="0">
              <a:lnSpc>
                <a:spcPct val="100000"/>
              </a:lnSpc>
              <a:spcBef>
                <a:spcPts val="0"/>
              </a:spcBef>
              <a:buSzTx/>
            </a:pPr>
            <a:endParaRPr lang="en-US" sz="2000" dirty="0">
              <a:solidFill>
                <a:srgbClr val="505050"/>
              </a:solidFill>
              <a:latin typeface="Segoe UI"/>
            </a:endParaRPr>
          </a:p>
          <a:p>
            <a:pPr lvl="0">
              <a:lnSpc>
                <a:spcPct val="100000"/>
              </a:lnSpc>
              <a:spcBef>
                <a:spcPts val="0"/>
              </a:spcBef>
              <a:buSzTx/>
            </a:pPr>
            <a:r>
              <a:rPr lang="en-US" sz="3600" dirty="0" smtClean="0">
                <a:solidFill>
                  <a:srgbClr val="00518E"/>
                </a:solidFill>
                <a:latin typeface="Segoe UI Light" panose="020B0502040204020203" pitchFamily="34" charset="0"/>
                <a:cs typeface="Segoe UI Light" panose="020B0502040204020203" pitchFamily="34" charset="0"/>
              </a:rPr>
              <a:t>Library methods might be used from </a:t>
            </a:r>
            <a:r>
              <a:rPr lang="en-US" sz="3600" dirty="0" err="1" smtClean="0">
                <a:solidFill>
                  <a:srgbClr val="00518E"/>
                </a:solidFill>
                <a:latin typeface="Segoe UI Light" panose="020B0502040204020203" pitchFamily="34" charset="0"/>
                <a:cs typeface="Segoe UI Light" panose="020B0502040204020203" pitchFamily="34" charset="0"/>
              </a:rPr>
              <a:t>perf</a:t>
            </a:r>
            <a:r>
              <a:rPr lang="en-US" sz="3600" dirty="0" smtClean="0">
                <a:solidFill>
                  <a:srgbClr val="00518E"/>
                </a:solidFill>
                <a:latin typeface="Segoe UI Light" panose="020B0502040204020203" pitchFamily="34" charset="0"/>
                <a:cs typeface="Segoe UI Light" panose="020B0502040204020203" pitchFamily="34" charset="0"/>
              </a:rPr>
              <a:t>-sensitive code.</a:t>
            </a:r>
            <a:endParaRPr lang="en-US" sz="2000" dirty="0" smtClean="0">
              <a:solidFill>
                <a:schemeClr val="bg1"/>
              </a:solidFill>
              <a:latin typeface="Segoe UI"/>
            </a:endParaRPr>
          </a:p>
          <a:p>
            <a:pPr lvl="0">
              <a:lnSpc>
                <a:spcPct val="100000"/>
              </a:lnSpc>
              <a:spcBef>
                <a:spcPts val="0"/>
              </a:spcBef>
              <a:buSzTx/>
            </a:pPr>
            <a:r>
              <a:rPr lang="en-US" sz="2000" dirty="0" smtClean="0">
                <a:solidFill>
                  <a:schemeClr val="bg1"/>
                </a:solidFill>
                <a:latin typeface="Segoe UI"/>
              </a:rPr>
              <a:t>Performance becomes critical.  </a:t>
            </a:r>
          </a:p>
          <a:p>
            <a:pPr marL="457200" indent="-457200">
              <a:lnSpc>
                <a:spcPct val="100000"/>
              </a:lnSpc>
              <a:spcBef>
                <a:spcPts val="0"/>
              </a:spcBef>
              <a:buSzTx/>
              <a:buFont typeface="Arial" panose="020B0604020202020204" pitchFamily="34" charset="0"/>
              <a:buChar char="•"/>
            </a:pPr>
            <a:r>
              <a:rPr lang="en-US" sz="2000" dirty="0">
                <a:solidFill>
                  <a:schemeClr val="bg1"/>
                </a:solidFill>
                <a:latin typeface="Segoe UI"/>
              </a:rPr>
              <a:t>Design for chunky instead of chatty.</a:t>
            </a:r>
          </a:p>
          <a:p>
            <a:pPr marL="457200" lvl="0" indent="-457200">
              <a:lnSpc>
                <a:spcPct val="100000"/>
              </a:lnSpc>
              <a:spcBef>
                <a:spcPts val="0"/>
              </a:spcBef>
              <a:buSzTx/>
              <a:buFont typeface="Arial" panose="020B0604020202020204" pitchFamily="34" charset="0"/>
              <a:buChar char="•"/>
            </a:pPr>
            <a:r>
              <a:rPr lang="en-US" sz="2000" dirty="0">
                <a:solidFill>
                  <a:schemeClr val="bg1"/>
                </a:solidFill>
                <a:latin typeface="Segoe UI"/>
              </a:rPr>
              <a:t>Optimize the synchronously completing cases</a:t>
            </a:r>
            <a:r>
              <a:rPr lang="en-US" sz="2000" dirty="0" smtClean="0">
                <a:solidFill>
                  <a:schemeClr val="bg1"/>
                </a:solidFill>
                <a:latin typeface="Segoe UI"/>
              </a:rPr>
              <a:t>.</a:t>
            </a:r>
          </a:p>
        </p:txBody>
      </p:sp>
    </p:spTree>
    <p:extLst>
      <p:ext uri="{BB962C8B-B14F-4D97-AF65-F5344CB8AC3E}">
        <p14:creationId xmlns:p14="http://schemas.microsoft.com/office/powerpoint/2010/main" val="134241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Problems</a:t>
            </a:r>
            <a:endParaRPr lang="en-US" dirty="0"/>
          </a:p>
        </p:txBody>
      </p:sp>
    </p:spTree>
    <p:extLst>
      <p:ext uri="{BB962C8B-B14F-4D97-AF65-F5344CB8AC3E}">
        <p14:creationId xmlns:p14="http://schemas.microsoft.com/office/powerpoint/2010/main" val="185963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3"/>
          <p:cNvSpPr txBox="1">
            <a:spLocks/>
          </p:cNvSpPr>
          <p:nvPr/>
        </p:nvSpPr>
        <p:spPr>
          <a:xfrm>
            <a:off x="2329028" y="1361465"/>
            <a:ext cx="5135567" cy="2954655"/>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FF"/>
                </a:solidFill>
                <a:highlight>
                  <a:srgbClr val="FFFFFF"/>
                </a:highlight>
                <a:latin typeface="Consolas" panose="020B0609020204030204" pitchFamily="49" charset="0"/>
              </a:rPr>
              <a:t> 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Action</a:t>
            </a:r>
            <a:r>
              <a:rPr lang="en-US" sz="1800" dirty="0" smtClean="0">
                <a:solidFill>
                  <a:srgbClr val="000000"/>
                </a:solidFill>
                <a:highlight>
                  <a:srgbClr val="FFFFFF"/>
                </a:highlight>
                <a:latin typeface="Consolas" panose="020B0609020204030204" pitchFamily="49" charset="0"/>
              </a:rPr>
              <a:t> work = </a:t>
            </a:r>
            <a:r>
              <a:rPr lang="en-US" sz="1800" dirty="0" err="1" smtClean="0">
                <a:solidFill>
                  <a:srgbClr val="000000"/>
                </a:solidFill>
                <a:highlight>
                  <a:srgbClr val="FFFFFF"/>
                </a:highlight>
                <a:latin typeface="Consolas" panose="020B0609020204030204" pitchFamily="49" charset="0"/>
              </a:rPr>
              <a:t>CPUWork</a:t>
            </a:r>
            <a:r>
              <a:rPr lang="en-US" sz="1800" dirty="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 </a:t>
            </a:r>
            <a:r>
              <a:rPr lang="en-US" sz="1800" dirty="0" err="1" smtClean="0">
                <a:solidFill>
                  <a:srgbClr val="000000"/>
                </a:solidFill>
                <a:highlight>
                  <a:srgbClr val="FFFFFF"/>
                </a:highlight>
                <a:latin typeface="Consolas" panose="020B0609020204030204" pitchFamily="49" charset="0"/>
              </a:rPr>
              <a:t>ScheduleAsync</a:t>
            </a:r>
            <a:r>
              <a:rPr lang="en-US" sz="1800" dirty="0" smtClean="0">
                <a:solidFill>
                  <a:srgbClr val="000000"/>
                </a:solidFill>
                <a:highlight>
                  <a:srgbClr val="FFFFFF"/>
                </a:highlight>
                <a:latin typeface="Consolas" panose="020B0609020204030204" pitchFamily="49" charset="0"/>
              </a:rPr>
              <a:t>(work);</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Task</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ScheduleAsync</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2B91AF"/>
                </a:solidFill>
                <a:highlight>
                  <a:srgbClr val="FFFFFF"/>
                </a:highlight>
                <a:latin typeface="Consolas" panose="020B0609020204030204" pitchFamily="49" charset="0"/>
              </a:rPr>
              <a:t>Action</a:t>
            </a:r>
            <a:r>
              <a:rPr lang="en-US" sz="1800" dirty="0" smtClean="0">
                <a:solidFill>
                  <a:srgbClr val="000000"/>
                </a:solidFill>
                <a:highlight>
                  <a:srgbClr val="FFFFFF"/>
                </a:highlight>
                <a:latin typeface="Consolas" panose="020B0609020204030204" pitchFamily="49" charset="0"/>
              </a:rPr>
              <a:t> work)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work();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5" name="Text Placeholder 3"/>
          <p:cNvSpPr txBox="1">
            <a:spLocks/>
          </p:cNvSpPr>
          <p:nvPr/>
        </p:nvSpPr>
        <p:spPr>
          <a:xfrm>
            <a:off x="2329028" y="1359267"/>
            <a:ext cx="5135567" cy="2959049"/>
          </a:xfrm>
          <a:prstGeom prst="rect">
            <a:avLst/>
          </a:prstGeom>
          <a:solidFill>
            <a:schemeClr val="tx1"/>
          </a:solidFill>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FF"/>
                </a:solidFill>
                <a:highlight>
                  <a:srgbClr val="FFFFFF"/>
                </a:highlight>
                <a:latin typeface="Consolas" panose="020B0609020204030204" pitchFamily="49" charset="0"/>
              </a:rPr>
              <a:t> 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Action</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work = </a:t>
            </a:r>
            <a:r>
              <a:rPr lang="en-US" sz="1800" dirty="0" err="1">
                <a:solidFill>
                  <a:srgbClr val="000000"/>
                </a:solidFill>
                <a:highlight>
                  <a:srgbClr val="FFFFFF"/>
                </a:highlight>
                <a:latin typeface="Consolas" panose="020B0609020204030204" pitchFamily="49" charset="0"/>
              </a:rPr>
              <a:t>CPUWork</a:t>
            </a:r>
            <a:r>
              <a:rPr lang="en-US" sz="1800" dirty="0">
                <a:solidFill>
                  <a:srgbClr val="000000"/>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.Run</a:t>
            </a:r>
            <a:r>
              <a:rPr lang="en-US" sz="1800" dirty="0" smtClean="0">
                <a:solidFill>
                  <a:srgbClr val="000000"/>
                </a:solidFill>
                <a:highlight>
                  <a:srgbClr val="FFFFFF"/>
                </a:highlight>
                <a:latin typeface="Consolas" panose="020B0609020204030204" pitchFamily="49" charset="0"/>
              </a:rPr>
              <a:t>(() =&gt; work());</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smtClean="0"/>
              <a:t>Symptom: Not Running </a:t>
            </a:r>
            <a:r>
              <a:rPr lang="en-US" dirty="0"/>
              <a:t>A</a:t>
            </a:r>
            <a:r>
              <a:rPr lang="en-US" dirty="0" smtClean="0"/>
              <a:t>synchronously</a:t>
            </a:r>
            <a:endParaRPr lang="en-US" dirty="0"/>
          </a:p>
        </p:txBody>
      </p:sp>
      <p:sp>
        <p:nvSpPr>
          <p:cNvPr id="13" name="Rectangular Callout 12"/>
          <p:cNvSpPr/>
          <p:nvPr/>
        </p:nvSpPr>
        <p:spPr bwMode="auto">
          <a:xfrm>
            <a:off x="8799064" y="1363662"/>
            <a:ext cx="3200400" cy="1676400"/>
          </a:xfrm>
          <a:prstGeom prst="wedgeRectCallout">
            <a:avLst>
              <a:gd name="adj1" fmla="val -110536"/>
              <a:gd name="adj2" fmla="val 1551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r>
              <a:rPr lang="en-US" sz="1400" b="1" dirty="0" smtClean="0">
                <a:gradFill>
                  <a:gsLst>
                    <a:gs pos="0">
                      <a:srgbClr val="FFFFFF"/>
                    </a:gs>
                    <a:gs pos="100000">
                      <a:srgbClr val="FFFFFF"/>
                    </a:gs>
                  </a:gsLst>
                  <a:lin ang="5400000" scaled="0"/>
                </a:gradFill>
              </a:rPr>
              <a:t>Problem: </a:t>
            </a:r>
            <a:r>
              <a:rPr lang="en-US" sz="1400" dirty="0" smtClean="0">
                <a:gradFill>
                  <a:gsLst>
                    <a:gs pos="0">
                      <a:srgbClr val="FFFFFF"/>
                    </a:gs>
                    <a:gs pos="100000">
                      <a:srgbClr val="FFFFFF"/>
                    </a:gs>
                  </a:gsLst>
                  <a:lin ang="5400000" scaled="0"/>
                </a:gradFill>
              </a:rPr>
              <a:t/>
            </a:r>
            <a:br>
              <a:rPr lang="en-US" sz="1400" dirty="0" smtClean="0">
                <a:gradFill>
                  <a:gsLst>
                    <a:gs pos="0">
                      <a:srgbClr val="FFFFFF"/>
                    </a:gs>
                    <a:gs pos="100000">
                      <a:srgbClr val="FFFFFF"/>
                    </a:gs>
                  </a:gsLst>
                  <a:lin ang="5400000" scaled="0"/>
                </a:gradFill>
              </a:rPr>
            </a:br>
            <a:r>
              <a:rPr lang="en-US" sz="1400" dirty="0" smtClean="0">
                <a:gradFill>
                  <a:gsLst>
                    <a:gs pos="0">
                      <a:srgbClr val="FFFFFF"/>
                    </a:gs>
                    <a:gs pos="100000">
                      <a:srgbClr val="FFFFFF"/>
                    </a:gs>
                  </a:gsLst>
                  <a:lin ang="5400000" scaled="0"/>
                </a:gradFill>
              </a:rPr>
              <a:t>Thinking ‘</a:t>
            </a:r>
            <a:r>
              <a:rPr lang="en-US" sz="1400" dirty="0" err="1" smtClean="0">
                <a:gradFill>
                  <a:gsLst>
                    <a:gs pos="0">
                      <a:srgbClr val="FFFFFF"/>
                    </a:gs>
                    <a:gs pos="100000">
                      <a:srgbClr val="FFFFFF"/>
                    </a:gs>
                  </a:gsLst>
                  <a:lin ang="5400000" scaled="0"/>
                </a:gradFill>
              </a:rPr>
              <a:t>async</a:t>
            </a:r>
            <a:r>
              <a:rPr lang="en-US" sz="1400" dirty="0" smtClean="0">
                <a:gradFill>
                  <a:gsLst>
                    <a:gs pos="0">
                      <a:srgbClr val="FFFFFF"/>
                    </a:gs>
                    <a:gs pos="100000">
                      <a:srgbClr val="FFFFFF"/>
                    </a:gs>
                  </a:gsLst>
                  <a:lin ang="5400000" scaled="0"/>
                </a:gradFill>
              </a:rPr>
              <a:t>’ forks.</a:t>
            </a:r>
          </a:p>
          <a:p>
            <a:pPr defTabSz="932472" fontAlgn="base">
              <a:spcBef>
                <a:spcPct val="0"/>
              </a:spcBef>
              <a:spcAft>
                <a:spcPct val="0"/>
              </a:spcAft>
            </a:pPr>
            <a:endParaRPr lang="en-US" sz="1400" dirty="0">
              <a:gradFill>
                <a:gsLst>
                  <a:gs pos="0">
                    <a:srgbClr val="FFFFFF"/>
                  </a:gs>
                  <a:gs pos="100000">
                    <a:srgbClr val="FFFFFF"/>
                  </a:gs>
                </a:gsLst>
                <a:lin ang="5400000" scaled="0"/>
              </a:gradFill>
            </a:endParaRPr>
          </a:p>
          <a:p>
            <a:pPr defTabSz="932472" fontAlgn="base">
              <a:spcBef>
                <a:spcPct val="0"/>
              </a:spcBef>
              <a:spcAft>
                <a:spcPct val="0"/>
              </a:spcAft>
            </a:pPr>
            <a:r>
              <a:rPr lang="en-US" sz="1400" b="1" dirty="0" smtClean="0">
                <a:gradFill>
                  <a:gsLst>
                    <a:gs pos="0">
                      <a:srgbClr val="FFFFFF"/>
                    </a:gs>
                    <a:gs pos="100000">
                      <a:srgbClr val="FFFFFF"/>
                    </a:gs>
                  </a:gsLst>
                  <a:lin ang="5400000" scaled="0"/>
                </a:gradFill>
              </a:rPr>
              <a:t>Solution: </a:t>
            </a:r>
          </a:p>
          <a:p>
            <a:pPr defTabSz="932472" fontAlgn="base">
              <a:spcBef>
                <a:spcPct val="0"/>
              </a:spcBef>
              <a:spcAft>
                <a:spcPct val="0"/>
              </a:spcAft>
            </a:pPr>
            <a:r>
              <a:rPr lang="en-US" sz="1400" dirty="0" smtClean="0">
                <a:gradFill>
                  <a:gsLst>
                    <a:gs pos="0">
                      <a:srgbClr val="FFFFFF"/>
                    </a:gs>
                    <a:gs pos="100000">
                      <a:srgbClr val="FFFFFF"/>
                    </a:gs>
                  </a:gsLst>
                  <a:lin ang="5400000" scaled="0"/>
                </a:gradFill>
              </a:rPr>
              <a:t>Use </a:t>
            </a:r>
            <a:r>
              <a:rPr lang="en-US" sz="1400" dirty="0" err="1" smtClean="0">
                <a:gradFill>
                  <a:gsLst>
                    <a:gs pos="0">
                      <a:srgbClr val="FFFFFF"/>
                    </a:gs>
                    <a:gs pos="100000">
                      <a:srgbClr val="FFFFFF"/>
                    </a:gs>
                  </a:gsLst>
                  <a:lin ang="5400000" scaled="0"/>
                </a:gradFill>
              </a:rPr>
              <a:t>Task.Run</a:t>
            </a:r>
            <a:r>
              <a:rPr lang="en-US" sz="1400" dirty="0" smtClean="0">
                <a:gradFill>
                  <a:gsLst>
                    <a:gs pos="0">
                      <a:srgbClr val="FFFFFF"/>
                    </a:gs>
                    <a:gs pos="100000">
                      <a:srgbClr val="FFFFFF"/>
                    </a:gs>
                  </a:gsLst>
                  <a:lin ang="5400000" scaled="0"/>
                </a:gradFill>
              </a:rPr>
              <a:t> around a synchronous method if you need to offload… but don’t expose public APIs like this.</a:t>
            </a:r>
            <a:endParaRPr lang="en-US" sz="1400" dirty="0">
              <a:gradFill>
                <a:gsLst>
                  <a:gs pos="0">
                    <a:srgbClr val="FFFFFF"/>
                  </a:gs>
                  <a:gs pos="100000">
                    <a:srgbClr val="FFFFFF"/>
                  </a:gs>
                </a:gsLst>
                <a:lin ang="5400000" scaled="0"/>
              </a:gra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037" y="1820862"/>
            <a:ext cx="1066800" cy="1066800"/>
          </a:xfrm>
          <a:prstGeom prst="rect">
            <a:avLst/>
          </a:prstGeom>
        </p:spPr>
      </p:pic>
    </p:spTree>
    <p:extLst>
      <p:ext uri="{BB962C8B-B14F-4D97-AF65-F5344CB8AC3E}">
        <p14:creationId xmlns:p14="http://schemas.microsoft.com/office/powerpoint/2010/main" val="495658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animEffect transition="in" filter="fade">
                                      <p:cBhvr>
                                        <p:cTn id="7" dur="500"/>
                                        <p:tgtEl>
                                          <p:spTgt spid="1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bg/>
                                          </p:spTgt>
                                        </p:tgtEl>
                                        <p:attrNameLst>
                                          <p:attrName>style.visibility</p:attrName>
                                        </p:attrNameLst>
                                      </p:cBhvr>
                                      <p:to>
                                        <p:strVal val="visible"/>
                                      </p:to>
                                    </p:set>
                                    <p:animEffect transition="in" filter="fade">
                                      <p:cBhvr>
                                        <p:cTn id="20" dur="500"/>
                                        <p:tgtEl>
                                          <p:spTgt spid="5">
                                            <p:bg/>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P spid="5" grpId="0" uiExpand="1" build="p"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2055" y="1441328"/>
            <a:ext cx="5943599" cy="1015663"/>
          </a:xfrm>
        </p:spPr>
        <p:txBody>
          <a:bodyPr/>
          <a:lstStyle/>
          <a:p>
            <a:pPr>
              <a:lnSpc>
                <a:spcPct val="100000"/>
              </a:lnSpc>
              <a:spcBef>
                <a:spcPts val="0"/>
              </a:spcBef>
              <a:buSzTx/>
            </a:pP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cs typeface="+mn-cs"/>
              </a:rPr>
              <a:t>Task</a:t>
            </a:r>
            <a:r>
              <a:rPr lang="en-US" sz="1800" dirty="0" err="1" smtClean="0">
                <a:solidFill>
                  <a:srgbClr val="000000"/>
                </a:solidFill>
                <a:highlight>
                  <a:srgbClr val="FFFFFF"/>
                </a:highlight>
                <a:latin typeface="Consolas" panose="020B0609020204030204" pitchFamily="49" charset="0"/>
              </a:rPr>
              <a:t>.Delay</a:t>
            </a:r>
            <a:r>
              <a:rPr lang="en-US" sz="1800" dirty="0" smtClean="0">
                <a:solidFill>
                  <a:srgbClr val="000000"/>
                </a:solidFill>
                <a:highlight>
                  <a:srgbClr val="FFFFFF"/>
                </a:highlight>
                <a:latin typeface="Consolas" panose="020B0609020204030204" pitchFamily="49" charset="0"/>
              </a:rPr>
              <a:t>(1000);</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11" name="Text Placeholder 3"/>
          <p:cNvSpPr txBox="1">
            <a:spLocks/>
          </p:cNvSpPr>
          <p:nvPr/>
        </p:nvSpPr>
        <p:spPr>
          <a:xfrm>
            <a:off x="2482055" y="1441328"/>
            <a:ext cx="5943599" cy="1015663"/>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2B91AF"/>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cs typeface="+mn-cs"/>
              </a:rPr>
              <a:t>Task</a:t>
            </a:r>
            <a:r>
              <a:rPr lang="en-US" sz="1800" dirty="0" err="1" smtClean="0">
                <a:solidFill>
                  <a:srgbClr val="000000"/>
                </a:solidFill>
                <a:highlight>
                  <a:srgbClr val="FFFFFF"/>
                </a:highlight>
                <a:latin typeface="Consolas" panose="020B0609020204030204" pitchFamily="49" charset="0"/>
              </a:rPr>
              <a:t>.Delay</a:t>
            </a:r>
            <a:r>
              <a:rPr lang="en-US" sz="1800" dirty="0" smtClean="0">
                <a:solidFill>
                  <a:srgbClr val="000000"/>
                </a:solidFill>
                <a:highlight>
                  <a:srgbClr val="FFFFFF"/>
                </a:highlight>
                <a:latin typeface="Consolas" panose="020B0609020204030204" pitchFamily="49" charset="0"/>
              </a:rPr>
              <a:t>(1000);</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smtClean="0"/>
              <a:t>Symptom: Completing Too Quickly</a:t>
            </a:r>
            <a:endParaRPr lang="en-US" dirty="0"/>
          </a:p>
        </p:txBody>
      </p:sp>
      <p:sp>
        <p:nvSpPr>
          <p:cNvPr id="14" name="Rectangular Callout 13"/>
          <p:cNvSpPr/>
          <p:nvPr/>
        </p:nvSpPr>
        <p:spPr bwMode="auto">
          <a:xfrm>
            <a:off x="8580436" y="1402555"/>
            <a:ext cx="3200400" cy="1276528"/>
          </a:xfrm>
          <a:prstGeom prst="wedgeRectCallout">
            <a:avLst>
              <a:gd name="adj1" fmla="val -143072"/>
              <a:gd name="adj2" fmla="val -562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r>
              <a:rPr lang="en-US" sz="1400" b="1" dirty="0" smtClean="0">
                <a:gradFill>
                  <a:gsLst>
                    <a:gs pos="0">
                      <a:srgbClr val="FFFFFF"/>
                    </a:gs>
                    <a:gs pos="100000">
                      <a:srgbClr val="FFFFFF"/>
                    </a:gs>
                  </a:gsLst>
                  <a:lin ang="5400000" scaled="0"/>
                </a:gradFill>
              </a:rPr>
              <a:t>Problem: </a:t>
            </a:r>
            <a:r>
              <a:rPr lang="en-US" sz="1400" dirty="0" smtClean="0">
                <a:gradFill>
                  <a:gsLst>
                    <a:gs pos="0">
                      <a:srgbClr val="FFFFFF"/>
                    </a:gs>
                    <a:gs pos="100000">
                      <a:srgbClr val="FFFFFF"/>
                    </a:gs>
                  </a:gsLst>
                  <a:lin ang="5400000" scaled="0"/>
                </a:gradFill>
              </a:rPr>
              <a:t/>
            </a:r>
            <a:br>
              <a:rPr lang="en-US" sz="1400" dirty="0" smtClean="0">
                <a:gradFill>
                  <a:gsLst>
                    <a:gs pos="0">
                      <a:srgbClr val="FFFFFF"/>
                    </a:gs>
                    <a:gs pos="100000">
                      <a:srgbClr val="FFFFFF"/>
                    </a:gs>
                  </a:gsLst>
                  <a:lin ang="5400000" scaled="0"/>
                </a:gradFill>
              </a:rPr>
            </a:br>
            <a:r>
              <a:rPr lang="en-US" sz="1400" dirty="0" smtClean="0">
                <a:gradFill>
                  <a:gsLst>
                    <a:gs pos="0">
                      <a:srgbClr val="FFFFFF"/>
                    </a:gs>
                    <a:gs pos="100000">
                      <a:srgbClr val="FFFFFF"/>
                    </a:gs>
                  </a:gsLst>
                  <a:lin ang="5400000" scaled="0"/>
                </a:gradFill>
              </a:rPr>
              <a:t>Neglecting to await.</a:t>
            </a:r>
          </a:p>
          <a:p>
            <a:pPr defTabSz="932472" fontAlgn="base">
              <a:spcBef>
                <a:spcPct val="0"/>
              </a:spcBef>
              <a:spcAft>
                <a:spcPct val="0"/>
              </a:spcAft>
            </a:pPr>
            <a:endParaRPr lang="en-US" sz="1400" dirty="0">
              <a:gradFill>
                <a:gsLst>
                  <a:gs pos="0">
                    <a:srgbClr val="FFFFFF"/>
                  </a:gs>
                  <a:gs pos="100000">
                    <a:srgbClr val="FFFFFF"/>
                  </a:gs>
                </a:gsLst>
                <a:lin ang="5400000" scaled="0"/>
              </a:gradFill>
            </a:endParaRPr>
          </a:p>
          <a:p>
            <a:pPr defTabSz="932472" fontAlgn="base">
              <a:spcBef>
                <a:spcPct val="0"/>
              </a:spcBef>
              <a:spcAft>
                <a:spcPct val="0"/>
              </a:spcAft>
            </a:pPr>
            <a:r>
              <a:rPr lang="en-US" sz="1400" b="1" dirty="0" smtClean="0">
                <a:gradFill>
                  <a:gsLst>
                    <a:gs pos="0">
                      <a:srgbClr val="FFFFFF"/>
                    </a:gs>
                    <a:gs pos="100000">
                      <a:srgbClr val="FFFFFF"/>
                    </a:gs>
                  </a:gsLst>
                  <a:lin ang="5400000" scaled="0"/>
                </a:gradFill>
              </a:rPr>
              <a:t>Solution: </a:t>
            </a:r>
          </a:p>
          <a:p>
            <a:pPr defTabSz="932472" fontAlgn="base">
              <a:spcBef>
                <a:spcPct val="0"/>
              </a:spcBef>
              <a:spcAft>
                <a:spcPct val="0"/>
              </a:spcAft>
            </a:pPr>
            <a:r>
              <a:rPr lang="en-US" sz="1400" dirty="0" smtClean="0">
                <a:gradFill>
                  <a:gsLst>
                    <a:gs pos="0">
                      <a:srgbClr val="FFFFFF"/>
                    </a:gs>
                    <a:gs pos="100000">
                      <a:srgbClr val="FFFFFF"/>
                    </a:gs>
                  </a:gsLst>
                  <a:lin ang="5400000" scaled="0"/>
                </a:gradFill>
              </a:rPr>
              <a:t>Await your </a:t>
            </a:r>
            <a:r>
              <a:rPr lang="en-US" sz="1400" dirty="0" err="1" smtClean="0">
                <a:gradFill>
                  <a:gsLst>
                    <a:gs pos="0">
                      <a:srgbClr val="FFFFFF"/>
                    </a:gs>
                    <a:gs pos="100000">
                      <a:srgbClr val="FFFFFF"/>
                    </a:gs>
                  </a:gsLst>
                  <a:lin ang="5400000" scaled="0"/>
                </a:gradFill>
              </a:rPr>
              <a:t>awaitables</a:t>
            </a:r>
            <a:r>
              <a:rPr lang="en-US" sz="1400" dirty="0" smtClean="0">
                <a:gradFill>
                  <a:gsLst>
                    <a:gs pos="0">
                      <a:srgbClr val="FFFFFF"/>
                    </a:gs>
                    <a:gs pos="100000">
                      <a:srgbClr val="FFFFFF"/>
                    </a:gs>
                  </a:gsLst>
                  <a:lin ang="5400000" scaled="0"/>
                </a:gradFill>
              </a:rPr>
              <a:t>.</a:t>
            </a:r>
            <a:endParaRPr lang="en-US" sz="1400" dirty="0">
              <a:gradFill>
                <a:gsLst>
                  <a:gs pos="0">
                    <a:srgbClr val="FFFFFF"/>
                  </a:gs>
                  <a:gs pos="100000">
                    <a:srgbClr val="FFFFFF"/>
                  </a:gs>
                </a:gsLst>
                <a:lin ang="5400000" scaled="0"/>
              </a:gradFill>
            </a:endParaRPr>
          </a:p>
        </p:txBody>
      </p:sp>
      <p:sp>
        <p:nvSpPr>
          <p:cNvPr id="15" name="Rectangular Callout 14"/>
          <p:cNvSpPr/>
          <p:nvPr/>
        </p:nvSpPr>
        <p:spPr bwMode="auto">
          <a:xfrm>
            <a:off x="8580436" y="3192462"/>
            <a:ext cx="3200400" cy="1668379"/>
          </a:xfrm>
          <a:prstGeom prst="wedgeRectCallout">
            <a:avLst>
              <a:gd name="adj1" fmla="val -108963"/>
              <a:gd name="adj2" fmla="val -7893"/>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r>
              <a:rPr lang="en-US" sz="1400" b="1" dirty="0" smtClean="0">
                <a:gradFill>
                  <a:gsLst>
                    <a:gs pos="0">
                      <a:srgbClr val="FFFFFF"/>
                    </a:gs>
                    <a:gs pos="100000">
                      <a:srgbClr val="FFFFFF"/>
                    </a:gs>
                  </a:gsLst>
                  <a:lin ang="5400000" scaled="0"/>
                </a:gradFill>
              </a:rPr>
              <a:t>Problem: </a:t>
            </a:r>
            <a:r>
              <a:rPr lang="en-US" sz="1400" dirty="0" smtClean="0">
                <a:gradFill>
                  <a:gsLst>
                    <a:gs pos="0">
                      <a:srgbClr val="FFFFFF"/>
                    </a:gs>
                    <a:gs pos="100000">
                      <a:srgbClr val="FFFFFF"/>
                    </a:gs>
                  </a:gsLst>
                  <a:lin ang="5400000" scaled="0"/>
                </a:gradFill>
              </a:rPr>
              <a:t/>
            </a:r>
            <a:br>
              <a:rPr lang="en-US" sz="1400" dirty="0" smtClean="0">
                <a:gradFill>
                  <a:gsLst>
                    <a:gs pos="0">
                      <a:srgbClr val="FFFFFF"/>
                    </a:gs>
                    <a:gs pos="100000">
                      <a:srgbClr val="FFFFFF"/>
                    </a:gs>
                  </a:gsLst>
                  <a:lin ang="5400000" scaled="0"/>
                </a:gradFill>
              </a:rPr>
            </a:br>
            <a:r>
              <a:rPr lang="en-US" sz="1400" dirty="0" smtClean="0">
                <a:gradFill>
                  <a:gsLst>
                    <a:gs pos="0">
                      <a:srgbClr val="FFFFFF"/>
                    </a:gs>
                    <a:gs pos="100000">
                      <a:srgbClr val="FFFFFF"/>
                    </a:gs>
                  </a:gsLst>
                  <a:lin ang="5400000" scaled="0"/>
                </a:gradFill>
              </a:rPr>
              <a:t>Async void lambda.</a:t>
            </a:r>
          </a:p>
          <a:p>
            <a:pPr defTabSz="932472" fontAlgn="base">
              <a:spcBef>
                <a:spcPct val="0"/>
              </a:spcBef>
              <a:spcAft>
                <a:spcPct val="0"/>
              </a:spcAft>
            </a:pPr>
            <a:endParaRPr lang="en-US" sz="1400" dirty="0">
              <a:gradFill>
                <a:gsLst>
                  <a:gs pos="0">
                    <a:srgbClr val="FFFFFF"/>
                  </a:gs>
                  <a:gs pos="100000">
                    <a:srgbClr val="FFFFFF"/>
                  </a:gs>
                </a:gsLst>
                <a:lin ang="5400000" scaled="0"/>
              </a:gradFill>
            </a:endParaRPr>
          </a:p>
          <a:p>
            <a:pPr defTabSz="932472" fontAlgn="base">
              <a:spcBef>
                <a:spcPct val="0"/>
              </a:spcBef>
              <a:spcAft>
                <a:spcPct val="0"/>
              </a:spcAft>
            </a:pPr>
            <a:r>
              <a:rPr lang="en-US" sz="1400" b="1" dirty="0" smtClean="0">
                <a:gradFill>
                  <a:gsLst>
                    <a:gs pos="0">
                      <a:srgbClr val="FFFFFF"/>
                    </a:gs>
                    <a:gs pos="100000">
                      <a:srgbClr val="FFFFFF"/>
                    </a:gs>
                  </a:gsLst>
                  <a:lin ang="5400000" scaled="0"/>
                </a:gradFill>
              </a:rPr>
              <a:t>Solution: </a:t>
            </a:r>
          </a:p>
          <a:p>
            <a:pPr defTabSz="932472" fontAlgn="base">
              <a:spcBef>
                <a:spcPct val="0"/>
              </a:spcBef>
              <a:spcAft>
                <a:spcPct val="0"/>
              </a:spcAft>
            </a:pPr>
            <a:r>
              <a:rPr lang="en-US" sz="1400" dirty="0" smtClean="0">
                <a:gradFill>
                  <a:gsLst>
                    <a:gs pos="0">
                      <a:srgbClr val="FFFFFF"/>
                    </a:gs>
                    <a:gs pos="100000">
                      <a:srgbClr val="FFFFFF"/>
                    </a:gs>
                  </a:gsLst>
                  <a:lin ang="5400000" scaled="0"/>
                </a:gradFill>
              </a:rPr>
              <a:t>Use extreme caution (&amp; knowledge) when passing around </a:t>
            </a:r>
            <a:r>
              <a:rPr lang="en-US" sz="1400" dirty="0" err="1" smtClean="0">
                <a:gradFill>
                  <a:gsLst>
                    <a:gs pos="0">
                      <a:srgbClr val="FFFFFF"/>
                    </a:gs>
                    <a:gs pos="100000">
                      <a:srgbClr val="FFFFFF"/>
                    </a:gs>
                  </a:gsLst>
                  <a:lin ang="5400000" scaled="0"/>
                </a:gradFill>
              </a:rPr>
              <a:t>async</a:t>
            </a:r>
            <a:r>
              <a:rPr lang="en-US" sz="1400" dirty="0" smtClean="0">
                <a:gradFill>
                  <a:gsLst>
                    <a:gs pos="0">
                      <a:srgbClr val="FFFFFF"/>
                    </a:gs>
                    <a:gs pos="100000">
                      <a:srgbClr val="FFFFFF"/>
                    </a:gs>
                  </a:gsLst>
                  <a:lin ang="5400000" scaled="0"/>
                </a:gradFill>
              </a:rPr>
              <a:t> lambdas as void-returning delegates.</a:t>
            </a:r>
            <a:endParaRPr lang="en-US" sz="1400" dirty="0">
              <a:gradFill>
                <a:gsLst>
                  <a:gs pos="0">
                    <a:srgbClr val="FFFFFF"/>
                  </a:gs>
                  <a:gs pos="100000">
                    <a:srgbClr val="FFFFFF"/>
                  </a:gs>
                </a:gsLst>
                <a:lin ang="5400000" scaled="0"/>
              </a:gradFill>
            </a:endParaRPr>
          </a:p>
        </p:txBody>
      </p:sp>
      <p:sp>
        <p:nvSpPr>
          <p:cNvPr id="9" name="Text Placeholder 3"/>
          <p:cNvSpPr txBox="1">
            <a:spLocks/>
          </p:cNvSpPr>
          <p:nvPr/>
        </p:nvSpPr>
        <p:spPr>
          <a:xfrm>
            <a:off x="2484436" y="3649662"/>
            <a:ext cx="5943599" cy="10156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err="1" smtClean="0">
                <a:solidFill>
                  <a:srgbClr val="2B91AF"/>
                </a:solidFill>
                <a:highlight>
                  <a:srgbClr val="FFFFFF"/>
                </a:highlight>
                <a:latin typeface="Consolas" panose="020B0609020204030204" pitchFamily="49" charset="0"/>
              </a:rPr>
              <a:t>Parallel</a:t>
            </a:r>
            <a:r>
              <a:rPr lang="en-US" sz="1800" dirty="0" err="1" smtClean="0">
                <a:solidFill>
                  <a:srgbClr val="000000"/>
                </a:solidFill>
                <a:highlight>
                  <a:srgbClr val="FFFFFF"/>
                </a:highlight>
                <a:latin typeface="Consolas" panose="020B0609020204030204" pitchFamily="49" charset="0"/>
              </a:rPr>
              <a:t>.For</a:t>
            </a:r>
            <a:r>
              <a:rPr lang="en-US" sz="1800" dirty="0" smtClean="0">
                <a:solidFill>
                  <a:srgbClr val="000000"/>
                </a:solidFill>
                <a:highlight>
                  <a:srgbClr val="FFFFFF"/>
                </a:highlight>
                <a:latin typeface="Consolas" panose="020B0609020204030204" pitchFamily="49" charset="0"/>
              </a:rPr>
              <a:t>(0, 10, </a:t>
            </a:r>
            <a:r>
              <a:rPr lang="en-US" sz="1800" dirty="0" err="1" smtClean="0">
                <a:solidFill>
                  <a:srgbClr val="0000FF"/>
                </a:solidFill>
                <a:highlight>
                  <a:srgbClr val="FFFFFF"/>
                </a:highlight>
                <a:latin typeface="Consolas" panose="020B0609020204030204" pitchFamily="49" charset="0"/>
                <a:cs typeface="+mn-cs"/>
              </a:rPr>
              <a:t>async</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i</a:t>
            </a:r>
            <a:r>
              <a:rPr lang="en-US" sz="1800" dirty="0" smtClean="0">
                <a:solidFill>
                  <a:srgbClr val="000000"/>
                </a:solidFill>
                <a:highlight>
                  <a:srgbClr val="FFFFFF"/>
                </a:highlight>
                <a:latin typeface="Consolas" panose="020B0609020204030204" pitchFamily="49" charset="0"/>
              </a:rPr>
              <a:t> =&gt;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cs typeface="+mn-cs"/>
              </a:rPr>
              <a:t>    await</a:t>
            </a:r>
            <a:r>
              <a:rPr lang="en-US" sz="1800" dirty="0" smtClean="0">
                <a:solidFill>
                  <a:srgbClr val="2B91AF"/>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.Delay</a:t>
            </a:r>
            <a:r>
              <a:rPr lang="en-US" sz="1800" dirty="0" smtClean="0">
                <a:solidFill>
                  <a:srgbClr val="000000"/>
                </a:solidFill>
                <a:highlight>
                  <a:srgbClr val="FFFFFF"/>
                </a:highlight>
                <a:latin typeface="Consolas" panose="020B0609020204030204" pitchFamily="49" charset="0"/>
              </a:rPr>
              <a:t>(1000);</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10" name="Text Placeholder 3"/>
          <p:cNvSpPr txBox="1">
            <a:spLocks/>
          </p:cNvSpPr>
          <p:nvPr/>
        </p:nvSpPr>
        <p:spPr>
          <a:xfrm>
            <a:off x="2484436" y="5783262"/>
            <a:ext cx="5943599"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smtClean="0">
                <a:solidFill>
                  <a:srgbClr val="0000FF"/>
                </a:solidFill>
                <a:highlight>
                  <a:srgbClr val="FFFFFF"/>
                </a:highlight>
                <a:latin typeface="Consolas" panose="020B0609020204030204" pitchFamily="49" charset="0"/>
                <a:cs typeface="+mn-cs"/>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.Factory.StartNew</a:t>
            </a:r>
            <a:r>
              <a:rPr lang="en-US" sz="1800" dirty="0" smtClean="0">
                <a:solidFill>
                  <a:srgbClr val="000000"/>
                </a:solidFill>
                <a:highlight>
                  <a:srgbClr val="FFFFFF"/>
                </a:highlight>
                <a:latin typeface="Consolas" panose="020B0609020204030204" pitchFamily="49" charset="0"/>
              </a:rPr>
              <a:t>(</a:t>
            </a:r>
          </a:p>
          <a:p>
            <a:pPr>
              <a:lnSpc>
                <a:spcPct val="100000"/>
              </a:lnSpc>
              <a:spcBef>
                <a:spcPts val="0"/>
              </a:spcBef>
              <a:buSzTx/>
            </a:pPr>
            <a:r>
              <a:rPr lang="en-US" sz="1800" dirty="0" smtClean="0">
                <a:solidFill>
                  <a:srgbClr val="000000"/>
                </a:solidFill>
                <a:highlight>
                  <a:srgbClr val="FFFFFF"/>
                </a:highlight>
                <a:latin typeface="Consolas" panose="020B0609020204030204" pitchFamily="49" charset="0"/>
                <a:cs typeface="+mn-cs"/>
              </a:rPr>
              <a:t>    </a:t>
            </a:r>
            <a:r>
              <a:rPr lang="en-US" sz="1800" dirty="0" err="1" smtClean="0">
                <a:solidFill>
                  <a:srgbClr val="0000FF"/>
                </a:solidFill>
                <a:highlight>
                  <a:srgbClr val="FFFFFF"/>
                </a:highlight>
                <a:latin typeface="Consolas" panose="020B0609020204030204" pitchFamily="49" charset="0"/>
                <a:cs typeface="+mn-cs"/>
              </a:rPr>
              <a:t>async</a:t>
            </a:r>
            <a:r>
              <a:rPr lang="en-US" sz="1800" dirty="0" smtClean="0">
                <a:solidFill>
                  <a:srgbClr val="0000FF"/>
                </a:solidFill>
                <a:highlight>
                  <a:srgbClr val="FFFFFF"/>
                </a:highlight>
                <a:latin typeface="Consolas" panose="020B0609020204030204" pitchFamily="49" charset="0"/>
                <a:cs typeface="+mn-cs"/>
              </a:rPr>
              <a:t> </a:t>
            </a:r>
            <a:r>
              <a:rPr lang="en-US" sz="1800" dirty="0" smtClean="0">
                <a:solidFill>
                  <a:srgbClr val="000000"/>
                </a:solidFill>
                <a:highlight>
                  <a:srgbClr val="FFFFFF"/>
                </a:highlight>
                <a:latin typeface="Consolas" panose="020B0609020204030204" pitchFamily="49" charset="0"/>
              </a:rPr>
              <a:t>() =&gt; { </a:t>
            </a:r>
            <a:r>
              <a:rPr lang="en-US" sz="1800" dirty="0" smtClean="0">
                <a:solidFill>
                  <a:srgbClr val="0000FF"/>
                </a:solidFill>
                <a:highlight>
                  <a:srgbClr val="FFFFFF"/>
                </a:highlight>
                <a:latin typeface="Consolas" panose="020B0609020204030204" pitchFamily="49" charset="0"/>
                <a:cs typeface="+mn-cs"/>
              </a:rPr>
              <a:t>await</a:t>
            </a:r>
            <a:r>
              <a:rPr lang="en-US" sz="1800" dirty="0" smtClean="0">
                <a:solidFill>
                  <a:srgbClr val="2B91AF"/>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.Delay</a:t>
            </a:r>
            <a:r>
              <a:rPr lang="en-US" sz="1800" dirty="0" smtClean="0">
                <a:solidFill>
                  <a:srgbClr val="000000"/>
                </a:solidFill>
                <a:highlight>
                  <a:srgbClr val="FFFFFF"/>
                </a:highlight>
                <a:latin typeface="Consolas" panose="020B0609020204030204" pitchFamily="49" charset="0"/>
              </a:rPr>
              <a:t>(1000); });</a:t>
            </a:r>
            <a:endParaRPr lang="en-US" sz="1800" dirty="0">
              <a:solidFill>
                <a:srgbClr val="000000"/>
              </a:solidFill>
              <a:highlight>
                <a:srgbClr val="FFFFFF"/>
              </a:highlight>
              <a:latin typeface="Consolas" panose="020B0609020204030204" pitchFamily="49" charset="0"/>
            </a:endParaRPr>
          </a:p>
        </p:txBody>
      </p:sp>
      <p:pic>
        <p:nvPicPr>
          <p:cNvPr id="12" name="Picture 1" descr="C:\Users\stoub\AppData\Local\Microsoft\Windows\Temporary Internet Files\Content.IE5\A07RP8OV\MCj04325370000[1].png"/>
          <p:cNvPicPr>
            <a:picLocks noChangeAspect="1" noChangeArrowheads="1"/>
          </p:cNvPicPr>
          <p:nvPr/>
        </p:nvPicPr>
        <p:blipFill>
          <a:blip r:embed="rId2"/>
          <a:srcRect/>
          <a:stretch>
            <a:fillRect/>
          </a:stretch>
        </p:blipFill>
        <p:spPr bwMode="auto">
          <a:xfrm>
            <a:off x="5015621" y="3649662"/>
            <a:ext cx="876465" cy="876465"/>
          </a:xfrm>
          <a:prstGeom prst="rect">
            <a:avLst/>
          </a:prstGeom>
          <a:noFill/>
        </p:spPr>
      </p:pic>
      <p:sp>
        <p:nvSpPr>
          <p:cNvPr id="13" name="Text Placeholder 3"/>
          <p:cNvSpPr txBox="1">
            <a:spLocks/>
          </p:cNvSpPr>
          <p:nvPr/>
        </p:nvSpPr>
        <p:spPr>
          <a:xfrm>
            <a:off x="2482055" y="5783262"/>
            <a:ext cx="5943599" cy="738664"/>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smtClean="0">
                <a:solidFill>
                  <a:srgbClr val="0000FF"/>
                </a:solidFill>
                <a:highlight>
                  <a:srgbClr val="FFFFFF"/>
                </a:highlight>
                <a:latin typeface="Consolas" panose="020B0609020204030204" pitchFamily="49" charset="0"/>
                <a:cs typeface="+mn-cs"/>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.Run</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cs typeface="+mn-cs"/>
              </a:rPr>
              <a:t>    </a:t>
            </a:r>
            <a:r>
              <a:rPr lang="en-US" sz="1800" dirty="0" err="1" smtClean="0">
                <a:solidFill>
                  <a:srgbClr val="0000FF"/>
                </a:solidFill>
                <a:highlight>
                  <a:srgbClr val="FFFFFF"/>
                </a:highlight>
                <a:latin typeface="Consolas" panose="020B0609020204030204" pitchFamily="49" charset="0"/>
                <a:cs typeface="+mn-cs"/>
              </a:rPr>
              <a:t>async</a:t>
            </a:r>
            <a:r>
              <a:rPr lang="en-US" sz="1800" dirty="0" smtClean="0">
                <a:solidFill>
                  <a:srgbClr val="0000FF"/>
                </a:solidFill>
                <a:highlight>
                  <a:srgbClr val="FFFFFF"/>
                </a:highlight>
                <a:latin typeface="Consolas" panose="020B0609020204030204" pitchFamily="49" charset="0"/>
                <a:cs typeface="+mn-cs"/>
              </a:rPr>
              <a:t> </a:t>
            </a:r>
            <a:r>
              <a:rPr lang="en-US" sz="1800" dirty="0" smtClean="0">
                <a:solidFill>
                  <a:srgbClr val="000000"/>
                </a:solidFill>
                <a:highlight>
                  <a:srgbClr val="FFFFFF"/>
                </a:highlight>
                <a:latin typeface="Consolas" panose="020B0609020204030204" pitchFamily="49" charset="0"/>
              </a:rPr>
              <a:t>() =&gt; { </a:t>
            </a:r>
            <a:r>
              <a:rPr lang="en-US" sz="1800" dirty="0" smtClean="0">
                <a:solidFill>
                  <a:srgbClr val="0000FF"/>
                </a:solidFill>
                <a:highlight>
                  <a:srgbClr val="FFFFFF"/>
                </a:highlight>
                <a:latin typeface="Consolas" panose="020B0609020204030204" pitchFamily="49" charset="0"/>
                <a:cs typeface="+mn-cs"/>
              </a:rPr>
              <a:t>await</a:t>
            </a:r>
            <a:r>
              <a:rPr lang="en-US" sz="1800" dirty="0" smtClean="0">
                <a:solidFill>
                  <a:srgbClr val="2B91AF"/>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.Delay</a:t>
            </a:r>
            <a:r>
              <a:rPr lang="en-US" sz="1800" dirty="0" smtClean="0">
                <a:solidFill>
                  <a:srgbClr val="000000"/>
                </a:solidFill>
                <a:highlight>
                  <a:srgbClr val="FFFFFF"/>
                </a:highlight>
                <a:latin typeface="Consolas" panose="020B0609020204030204" pitchFamily="49" charset="0"/>
              </a:rPr>
              <a:t>(1000); });</a:t>
            </a:r>
            <a:endParaRPr lang="en-US" sz="1800" dirty="0">
              <a:solidFill>
                <a:srgbClr val="000000"/>
              </a:solidFill>
              <a:highlight>
                <a:srgbClr val="FFFFFF"/>
              </a:highlight>
              <a:latin typeface="Consolas" panose="020B0609020204030204" pitchFamily="49" charset="0"/>
            </a:endParaRPr>
          </a:p>
        </p:txBody>
      </p:sp>
      <p:pic>
        <p:nvPicPr>
          <p:cNvPr id="2" name="Picture 1"/>
          <p:cNvPicPr>
            <a:picLocks noChangeAspect="1"/>
          </p:cNvPicPr>
          <p:nvPr/>
        </p:nvPicPr>
        <p:blipFill>
          <a:blip r:embed="rId3"/>
          <a:stretch>
            <a:fillRect/>
          </a:stretch>
        </p:blipFill>
        <p:spPr>
          <a:xfrm>
            <a:off x="2598737" y="2992437"/>
            <a:ext cx="5143500" cy="657225"/>
          </a:xfrm>
          <a:prstGeom prst="rect">
            <a:avLst/>
          </a:prstGeom>
        </p:spPr>
      </p:pic>
      <p:pic>
        <p:nvPicPr>
          <p:cNvPr id="5" name="Picture 4"/>
          <p:cNvPicPr>
            <a:picLocks noChangeAspect="1"/>
          </p:cNvPicPr>
          <p:nvPr/>
        </p:nvPicPr>
        <p:blipFill>
          <a:blip r:embed="rId4"/>
          <a:stretch>
            <a:fillRect/>
          </a:stretch>
        </p:blipFill>
        <p:spPr>
          <a:xfrm>
            <a:off x="2598737" y="4753288"/>
            <a:ext cx="7267575" cy="1085850"/>
          </a:xfrm>
          <a:prstGeom prst="rect">
            <a:avLst/>
          </a:prstGeom>
        </p:spPr>
      </p:pic>
      <p:pic>
        <p:nvPicPr>
          <p:cNvPr id="6" name="Picture 5"/>
          <p:cNvPicPr>
            <a:picLocks noChangeAspect="1"/>
          </p:cNvPicPr>
          <p:nvPr/>
        </p:nvPicPr>
        <p:blipFill>
          <a:blip r:embed="rId5"/>
          <a:stretch>
            <a:fillRect/>
          </a:stretch>
        </p:blipFill>
        <p:spPr>
          <a:xfrm>
            <a:off x="2586037" y="4753288"/>
            <a:ext cx="7277100" cy="1095375"/>
          </a:xfrm>
          <a:prstGeom prst="rect">
            <a:avLst/>
          </a:prstGeom>
        </p:spPr>
      </p:pic>
      <p:sp>
        <p:nvSpPr>
          <p:cNvPr id="7" name="Rectangular Callout 6"/>
          <p:cNvSpPr/>
          <p:nvPr/>
        </p:nvSpPr>
        <p:spPr bwMode="auto">
          <a:xfrm>
            <a:off x="8573054" y="5296213"/>
            <a:ext cx="3200400" cy="1477650"/>
          </a:xfrm>
          <a:prstGeom prst="wedgeRectCallout">
            <a:avLst>
              <a:gd name="adj1" fmla="val -119069"/>
              <a:gd name="adj2" fmla="val -3872"/>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r>
              <a:rPr lang="en-US" sz="1400" b="1" dirty="0" smtClean="0">
                <a:gradFill>
                  <a:gsLst>
                    <a:gs pos="0">
                      <a:srgbClr val="FFFFFF"/>
                    </a:gs>
                    <a:gs pos="100000">
                      <a:srgbClr val="FFFFFF"/>
                    </a:gs>
                  </a:gsLst>
                  <a:lin ang="5400000" scaled="0"/>
                </a:gradFill>
              </a:rPr>
              <a:t>Problem: </a:t>
            </a:r>
            <a:r>
              <a:rPr lang="en-US" sz="1400" dirty="0" smtClean="0">
                <a:gradFill>
                  <a:gsLst>
                    <a:gs pos="0">
                      <a:srgbClr val="FFFFFF"/>
                    </a:gs>
                    <a:gs pos="100000">
                      <a:srgbClr val="FFFFFF"/>
                    </a:gs>
                  </a:gsLst>
                  <a:lin ang="5400000" scaled="0"/>
                </a:gradFill>
              </a:rPr>
              <a:t/>
            </a:r>
            <a:br>
              <a:rPr lang="en-US" sz="1400" dirty="0" smtClean="0">
                <a:gradFill>
                  <a:gsLst>
                    <a:gs pos="0">
                      <a:srgbClr val="FFFFFF"/>
                    </a:gs>
                    <a:gs pos="100000">
                      <a:srgbClr val="FFFFFF"/>
                    </a:gs>
                  </a:gsLst>
                  <a:lin ang="5400000" scaled="0"/>
                </a:gradFill>
              </a:rPr>
            </a:br>
            <a:r>
              <a:rPr lang="en-US" sz="1400" dirty="0" smtClean="0">
                <a:gradFill>
                  <a:gsLst>
                    <a:gs pos="0">
                      <a:srgbClr val="FFFFFF"/>
                    </a:gs>
                    <a:gs pos="100000">
                      <a:srgbClr val="FFFFFF"/>
                    </a:gs>
                  </a:gsLst>
                  <a:lin ang="5400000" scaled="0"/>
                </a:gradFill>
              </a:rPr>
              <a:t>Task&lt;Task&gt; instead of Task.</a:t>
            </a:r>
          </a:p>
          <a:p>
            <a:pPr defTabSz="932472" fontAlgn="base">
              <a:spcBef>
                <a:spcPct val="0"/>
              </a:spcBef>
              <a:spcAft>
                <a:spcPct val="0"/>
              </a:spcAft>
            </a:pPr>
            <a:endParaRPr lang="en-US" sz="1400" dirty="0">
              <a:gradFill>
                <a:gsLst>
                  <a:gs pos="0">
                    <a:srgbClr val="FFFFFF"/>
                  </a:gs>
                  <a:gs pos="100000">
                    <a:srgbClr val="FFFFFF"/>
                  </a:gs>
                </a:gsLst>
                <a:lin ang="5400000" scaled="0"/>
              </a:gradFill>
            </a:endParaRPr>
          </a:p>
          <a:p>
            <a:pPr defTabSz="932472" fontAlgn="base">
              <a:spcBef>
                <a:spcPct val="0"/>
              </a:spcBef>
              <a:spcAft>
                <a:spcPct val="0"/>
              </a:spcAft>
            </a:pPr>
            <a:r>
              <a:rPr lang="en-US" sz="1400" b="1" dirty="0" smtClean="0">
                <a:gradFill>
                  <a:gsLst>
                    <a:gs pos="0">
                      <a:srgbClr val="FFFFFF"/>
                    </a:gs>
                    <a:gs pos="100000">
                      <a:srgbClr val="FFFFFF"/>
                    </a:gs>
                  </a:gsLst>
                  <a:lin ang="5400000" scaled="0"/>
                </a:gradFill>
              </a:rPr>
              <a:t>Solution: </a:t>
            </a:r>
          </a:p>
          <a:p>
            <a:pPr defTabSz="932472" fontAlgn="base">
              <a:spcBef>
                <a:spcPct val="0"/>
              </a:spcBef>
              <a:spcAft>
                <a:spcPct val="0"/>
              </a:spcAft>
            </a:pPr>
            <a:r>
              <a:rPr lang="en-US" sz="1400" dirty="0" smtClean="0">
                <a:gradFill>
                  <a:gsLst>
                    <a:gs pos="0">
                      <a:srgbClr val="FFFFFF"/>
                    </a:gs>
                    <a:gs pos="100000">
                      <a:srgbClr val="FFFFFF"/>
                    </a:gs>
                  </a:gsLst>
                  <a:lin ang="5400000" scaled="0"/>
                </a:gradFill>
              </a:rPr>
              <a:t>Make sure you’re unwrapping your Tasks, explicitly (Unwrap) or implicitly.</a:t>
            </a:r>
            <a:endParaRPr lang="en-US" sz="1400" dirty="0">
              <a:gradFill>
                <a:gsLst>
                  <a:gs pos="0">
                    <a:srgbClr val="FFFFFF"/>
                  </a:gs>
                  <a:gs pos="100000">
                    <a:srgbClr val="FFFFFF"/>
                  </a:gs>
                </a:gsLst>
                <a:lin ang="5400000" scaled="0"/>
              </a:gradFill>
            </a:endParaRPr>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7460" y="1432717"/>
            <a:ext cx="1066800" cy="106680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7460" y="5619194"/>
            <a:ext cx="1066800" cy="1066800"/>
          </a:xfrm>
          <a:prstGeom prst="rect">
            <a:avLst/>
          </a:prstGeom>
        </p:spPr>
      </p:pic>
    </p:spTree>
    <p:extLst>
      <p:ext uri="{BB962C8B-B14F-4D97-AF65-F5344CB8AC3E}">
        <p14:creationId xmlns:p14="http://schemas.microsoft.com/office/powerpoint/2010/main" val="1978738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animBg="1"/>
      <p:bldP spid="14" grpId="0" animBg="1"/>
      <p:bldP spid="15" grpId="0" animBg="1"/>
      <p:bldP spid="9" grpId="0"/>
      <p:bldP spid="10" grpId="0"/>
      <p:bldP spid="13"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p:cNvSpPr txBox="1">
            <a:spLocks/>
          </p:cNvSpPr>
          <p:nvPr/>
        </p:nvSpPr>
        <p:spPr>
          <a:xfrm>
            <a:off x="2484437" y="4183062"/>
            <a:ext cx="6096000" cy="2677656"/>
          </a:xfrm>
          <a:prstGeom prst="rect">
            <a:avLst/>
          </a:prstGeom>
          <a:solidFill>
            <a:schemeClr val="tx1"/>
          </a:solidFill>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err="1" smtClean="0">
                <a:solidFill>
                  <a:srgbClr val="0000FF"/>
                </a:solidFill>
                <a:highlight>
                  <a:srgbClr val="FFFFFF"/>
                </a:highlight>
                <a:latin typeface="Consolas" panose="020B0609020204030204" pitchFamily="49" charset="0"/>
                <a:cs typeface="+mn-cs"/>
              </a:rPr>
              <a:t>var</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cs typeface="+mn-cs"/>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&lt;T</a:t>
            </a:r>
            <a:r>
              <a:rPr lang="en-US" sz="1800" dirty="0" smtClean="0">
                <a:solidFill>
                  <a:srgbClr val="000000"/>
                </a:solidFill>
                <a:highlight>
                  <a:srgbClr val="FFFFFF"/>
                </a:highlight>
                <a:latin typeface="Consolas" panose="020B0609020204030204" pitchFamily="49" charset="0"/>
              </a:rPr>
              <a:t>&gt;();</a:t>
            </a:r>
            <a:br>
              <a:rPr lang="en-US" sz="1800" dirty="0" smtClean="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.Run</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cs typeface="+mn-cs"/>
              </a:rPr>
              <a:t>delegate </a:t>
            </a: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T result = Foo();</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tcs.SetResult</a:t>
            </a:r>
            <a:r>
              <a:rPr lang="en-US" sz="1800" dirty="0" smtClean="0">
                <a:solidFill>
                  <a:srgbClr val="000000"/>
                </a:solidFill>
                <a:highlight>
                  <a:srgbClr val="FFFFFF"/>
                </a:highlight>
                <a:latin typeface="Consolas" panose="020B0609020204030204" pitchFamily="49" charset="0"/>
              </a:rPr>
              <a:t>(result);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cs typeface="+mn-cs"/>
              </a:rPr>
              <a:t>return</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tcs.Task</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13" name="Text Placeholder 3"/>
          <p:cNvSpPr txBox="1">
            <a:spLocks/>
          </p:cNvSpPr>
          <p:nvPr/>
        </p:nvSpPr>
        <p:spPr>
          <a:xfrm>
            <a:off x="2484437" y="4183062"/>
            <a:ext cx="6324600" cy="2677656"/>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err="1" smtClean="0">
                <a:solidFill>
                  <a:srgbClr val="0000FF"/>
                </a:solidFill>
                <a:highlight>
                  <a:srgbClr val="FFFFFF"/>
                </a:highlight>
                <a:latin typeface="Consolas" panose="020B0609020204030204" pitchFamily="49" charset="0"/>
                <a:cs typeface="+mn-cs"/>
              </a:rPr>
              <a:t>var</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cs typeface="+mn-cs"/>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&lt;T</a:t>
            </a:r>
            <a:r>
              <a:rPr lang="en-US" sz="1800" dirty="0" smtClean="0">
                <a:solidFill>
                  <a:srgbClr val="000000"/>
                </a:solidFill>
                <a:highlight>
                  <a:srgbClr val="FFFFFF"/>
                </a:highlight>
                <a:latin typeface="Consolas" panose="020B0609020204030204" pitchFamily="49" charset="0"/>
              </a:rPr>
              <a:t>&gt;();</a:t>
            </a:r>
            <a:br>
              <a:rPr lang="en-US" sz="1800" dirty="0" smtClean="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.Run</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cs typeface="+mn-cs"/>
              </a:rPr>
              <a:t>delegate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cs typeface="+mn-cs"/>
              </a:rPr>
              <a:t>try</a:t>
            </a:r>
            <a:r>
              <a:rPr lang="en-US" sz="1800" dirty="0" smtClean="0">
                <a:solidFill>
                  <a:srgbClr val="000000"/>
                </a:solidFill>
                <a:highlight>
                  <a:srgbClr val="FFFFFF"/>
                </a:highlight>
                <a:latin typeface="Consolas" panose="020B0609020204030204" pitchFamily="49" charset="0"/>
              </a:rPr>
              <a: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T result = Foo();</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tcs.SetResult</a:t>
            </a:r>
            <a:r>
              <a:rPr lang="en-US" sz="1800" dirty="0" smtClean="0">
                <a:solidFill>
                  <a:srgbClr val="000000"/>
                </a:solidFill>
                <a:highlight>
                  <a:srgbClr val="FFFFFF"/>
                </a:highlight>
                <a:latin typeface="Consolas" panose="020B0609020204030204" pitchFamily="49" charset="0"/>
              </a:rPr>
              <a:t>(result);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cs typeface="+mn-cs"/>
              </a:rPr>
              <a:t>catch</a:t>
            </a:r>
            <a:r>
              <a:rPr lang="en-US" sz="1800" dirty="0" smtClean="0">
                <a:solidFill>
                  <a:srgbClr val="000000"/>
                </a:solidFill>
                <a:highlight>
                  <a:srgbClr val="FFFFFF"/>
                </a:highlight>
                <a:latin typeface="Consolas" panose="020B0609020204030204" pitchFamily="49" charset="0"/>
              </a:rPr>
              <a:t>(</a:t>
            </a:r>
            <a:r>
              <a:rPr lang="en-US" sz="1800" dirty="0">
                <a:solidFill>
                  <a:srgbClr val="2B91AF"/>
                </a:solidFill>
                <a:highlight>
                  <a:srgbClr val="FFFFFF"/>
                </a:highlight>
                <a:latin typeface="Consolas" panose="020B0609020204030204" pitchFamily="49" charset="0"/>
              </a:rPr>
              <a:t>Exception</a:t>
            </a:r>
            <a:r>
              <a:rPr lang="en-US" sz="1800" dirty="0" smtClean="0">
                <a:solidFill>
                  <a:srgbClr val="000000"/>
                </a:solidFill>
                <a:highlight>
                  <a:srgbClr val="FFFFFF"/>
                </a:highlight>
                <a:latin typeface="Consolas" panose="020B0609020204030204" pitchFamily="49" charset="0"/>
              </a:rPr>
              <a:t> e) { </a:t>
            </a:r>
            <a:r>
              <a:rPr lang="en-US" sz="1800" dirty="0" err="1" smtClean="0">
                <a:solidFill>
                  <a:srgbClr val="000000"/>
                </a:solidFill>
                <a:highlight>
                  <a:srgbClr val="FFFFFF"/>
                </a:highlight>
                <a:latin typeface="Consolas" panose="020B0609020204030204" pitchFamily="49" charset="0"/>
              </a:rPr>
              <a:t>tcs.SetException</a:t>
            </a:r>
            <a:r>
              <a:rPr lang="en-US" sz="1800" dirty="0" smtClean="0">
                <a:solidFill>
                  <a:srgbClr val="000000"/>
                </a:solidFill>
                <a:highlight>
                  <a:srgbClr val="FFFFFF"/>
                </a:highlight>
                <a:latin typeface="Consolas" panose="020B0609020204030204" pitchFamily="49" charset="0"/>
              </a:rPr>
              <a:t>(e);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cs typeface="+mn-cs"/>
              </a:rPr>
              <a:t>return</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tcs.Task</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6" name="Text Placeholder 3"/>
          <p:cNvSpPr txBox="1">
            <a:spLocks/>
          </p:cNvSpPr>
          <p:nvPr/>
        </p:nvSpPr>
        <p:spPr>
          <a:xfrm>
            <a:off x="2484437" y="1385317"/>
            <a:ext cx="6324600" cy="1846659"/>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smtClean="0">
                <a:solidFill>
                  <a:srgbClr val="0000FF"/>
                </a:solidFill>
                <a:highlight>
                  <a:srgbClr val="FFFFFF"/>
                </a:highlight>
                <a:latin typeface="Consolas" panose="020B0609020204030204" pitchFamily="49" charset="0"/>
              </a:rPr>
              <a:t>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FooAsync</a:t>
            </a:r>
            <a:r>
              <a:rPr lang="en-US" sz="1800" dirty="0">
                <a:solidFill>
                  <a:srgbClr val="000000"/>
                </a:solidFill>
                <a:highlight>
                  <a:srgbClr val="FFFFFF"/>
                </a:highlight>
                <a:latin typeface="Consolas" panose="020B0609020204030204" pitchFamily="49" charset="0"/>
              </a:rPr>
              <a:t>().Wait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0000FF"/>
                </a:solidFill>
                <a:highlight>
                  <a:srgbClr val="FFFFFF"/>
                </a:highlight>
                <a:latin typeface="Consolas" panose="020B0609020204030204" pitchFamily="49" charset="0"/>
                <a:cs typeface="+mn-cs"/>
              </a:rPr>
              <a:t>async</a:t>
            </a:r>
            <a:r>
              <a:rPr lang="en-US" sz="1800" dirty="0" smtClean="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FooAsync</a:t>
            </a:r>
            <a:r>
              <a:rPr lang="en-US" sz="1800" dirty="0">
                <a:solidFill>
                  <a:srgbClr val="000000"/>
                </a:solidFill>
                <a:highlight>
                  <a:srgbClr val="FFFFFF"/>
                </a:highlight>
                <a:latin typeface="Consolas" panose="020B0609020204030204" pitchFamily="49" charset="0"/>
              </a:rPr>
              <a:t>()  { </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cs typeface="+mn-cs"/>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.Delay</a:t>
            </a:r>
            <a:r>
              <a:rPr lang="en-US" sz="1800" dirty="0">
                <a:solidFill>
                  <a:srgbClr val="000000"/>
                </a:solidFill>
                <a:highlight>
                  <a:srgbClr val="FFFFFF"/>
                </a:highlight>
                <a:latin typeface="Consolas" panose="020B0609020204030204" pitchFamily="49" charset="0"/>
              </a:rPr>
              <a:t>(1000); </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10" name="Text Placeholder 3"/>
          <p:cNvSpPr txBox="1">
            <a:spLocks/>
          </p:cNvSpPr>
          <p:nvPr/>
        </p:nvSpPr>
        <p:spPr>
          <a:xfrm>
            <a:off x="2484437" y="1385317"/>
            <a:ext cx="6477000" cy="1846659"/>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FooAsync</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0000FF"/>
                </a:solidFill>
                <a:highlight>
                  <a:srgbClr val="FFFFFF"/>
                </a:highlight>
                <a:latin typeface="Consolas" panose="020B0609020204030204" pitchFamily="49" charset="0"/>
                <a:cs typeface="+mn-cs"/>
              </a:rPr>
              <a:t>async</a:t>
            </a:r>
            <a:r>
              <a:rPr lang="en-US" sz="1800" dirty="0" smtClean="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FooAsync</a:t>
            </a:r>
            <a:r>
              <a:rPr lang="en-US" sz="1800" dirty="0">
                <a:solidFill>
                  <a:srgbClr val="000000"/>
                </a:solidFill>
                <a:highlight>
                  <a:srgbClr val="FFFFFF"/>
                </a:highlight>
                <a:latin typeface="Consolas" panose="020B0609020204030204" pitchFamily="49" charset="0"/>
              </a:rPr>
              <a:t>()  { </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cs typeface="+mn-cs"/>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.Delay</a:t>
            </a:r>
            <a:r>
              <a:rPr lang="en-US" sz="1800" dirty="0">
                <a:solidFill>
                  <a:srgbClr val="000000"/>
                </a:solidFill>
                <a:highlight>
                  <a:srgbClr val="FFFFFF"/>
                </a:highlight>
                <a:latin typeface="Consolas" panose="020B0609020204030204" pitchFamily="49" charset="0"/>
              </a:rPr>
              <a:t>(1000</a:t>
            </a:r>
            <a:r>
              <a:rPr lang="en-US" sz="1800" dirty="0" smtClean="0">
                <a:solidFill>
                  <a:srgbClr val="000000"/>
                </a:solidFill>
                <a:highlight>
                  <a:srgbClr val="FFFFFF"/>
                </a:highlight>
                <a:latin typeface="Consolas" panose="020B0609020204030204" pitchFamily="49" charset="0"/>
              </a:rPr>
              <a: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11" name="Text Placeholder 3"/>
          <p:cNvSpPr txBox="1">
            <a:spLocks/>
          </p:cNvSpPr>
          <p:nvPr/>
        </p:nvSpPr>
        <p:spPr>
          <a:xfrm>
            <a:off x="2484437" y="1385316"/>
            <a:ext cx="6477000" cy="1846659"/>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SzTx/>
            </a:pP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FooAsync</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0000FF"/>
                </a:solidFill>
                <a:highlight>
                  <a:srgbClr val="FFFFFF"/>
                </a:highlight>
                <a:latin typeface="Consolas" panose="020B0609020204030204" pitchFamily="49" charset="0"/>
                <a:cs typeface="+mn-cs"/>
              </a:rPr>
              <a:t>async</a:t>
            </a:r>
            <a:r>
              <a:rPr lang="en-US" sz="1800" dirty="0" smtClean="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FooAsync</a:t>
            </a:r>
            <a:r>
              <a:rPr lang="en-US" sz="1800" dirty="0">
                <a:solidFill>
                  <a:srgbClr val="000000"/>
                </a:solidFill>
                <a:highlight>
                  <a:srgbClr val="FFFFFF"/>
                </a:highlight>
                <a:latin typeface="Consolas" panose="020B0609020204030204" pitchFamily="49" charset="0"/>
              </a:rPr>
              <a:t>()  { </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cs typeface="+mn-cs"/>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.Delay</a:t>
            </a:r>
            <a:r>
              <a:rPr lang="en-US" sz="1800" dirty="0">
                <a:solidFill>
                  <a:srgbClr val="000000"/>
                </a:solidFill>
                <a:highlight>
                  <a:srgbClr val="FFFFFF"/>
                </a:highlight>
                <a:latin typeface="Consolas" panose="020B0609020204030204" pitchFamily="49" charset="0"/>
              </a:rPr>
              <a:t>(1000</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ConfigureAwait</a:t>
            </a:r>
            <a:r>
              <a:rPr lang="en-US" sz="1800" dirty="0" smtClean="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cs typeface="+mn-cs"/>
              </a:rPr>
              <a:t>false</a:t>
            </a:r>
            <a:r>
              <a:rPr lang="en-US" sz="1800" dirty="0" smtClean="0">
                <a:solidFill>
                  <a:srgbClr val="000000"/>
                </a:solidFill>
                <a:highlight>
                  <a:srgbClr val="FFFFFF"/>
                </a:highlight>
                <a:latin typeface="Consolas" panose="020B0609020204030204" pitchFamily="49" charset="0"/>
              </a:rPr>
              <a: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smtClean="0"/>
              <a:t>Symptom: Method Not Completing</a:t>
            </a:r>
            <a:endParaRPr lang="en-US" dirty="0"/>
          </a:p>
        </p:txBody>
      </p:sp>
      <p:sp>
        <p:nvSpPr>
          <p:cNvPr id="7" name="Rectangular Callout 6"/>
          <p:cNvSpPr/>
          <p:nvPr/>
        </p:nvSpPr>
        <p:spPr bwMode="auto">
          <a:xfrm>
            <a:off x="9190036" y="1402554"/>
            <a:ext cx="2590799" cy="1408907"/>
          </a:xfrm>
          <a:prstGeom prst="wedgeRectCallout">
            <a:avLst>
              <a:gd name="adj1" fmla="val -197102"/>
              <a:gd name="adj2" fmla="val -14774"/>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r>
              <a:rPr lang="en-US" sz="1400" b="1" dirty="0" smtClean="0">
                <a:gradFill>
                  <a:gsLst>
                    <a:gs pos="0">
                      <a:srgbClr val="FFFFFF"/>
                    </a:gs>
                    <a:gs pos="100000">
                      <a:srgbClr val="FFFFFF"/>
                    </a:gs>
                  </a:gsLst>
                  <a:lin ang="5400000" scaled="0"/>
                </a:gradFill>
              </a:rPr>
              <a:t>Problem: </a:t>
            </a:r>
            <a:r>
              <a:rPr lang="en-US" sz="1400" dirty="0" smtClean="0">
                <a:gradFill>
                  <a:gsLst>
                    <a:gs pos="0">
                      <a:srgbClr val="FFFFFF"/>
                    </a:gs>
                    <a:gs pos="100000">
                      <a:srgbClr val="FFFFFF"/>
                    </a:gs>
                  </a:gsLst>
                  <a:lin ang="5400000" scaled="0"/>
                </a:gradFill>
              </a:rPr>
              <a:t/>
            </a:r>
            <a:br>
              <a:rPr lang="en-US" sz="1400" dirty="0" smtClean="0">
                <a:gradFill>
                  <a:gsLst>
                    <a:gs pos="0">
                      <a:srgbClr val="FFFFFF"/>
                    </a:gs>
                    <a:gs pos="100000">
                      <a:srgbClr val="FFFFFF"/>
                    </a:gs>
                  </a:gsLst>
                  <a:lin ang="5400000" scaled="0"/>
                </a:gradFill>
              </a:rPr>
            </a:br>
            <a:r>
              <a:rPr lang="en-US" sz="1400" dirty="0" smtClean="0">
                <a:gradFill>
                  <a:gsLst>
                    <a:gs pos="0">
                      <a:srgbClr val="FFFFFF"/>
                    </a:gs>
                    <a:gs pos="100000">
                      <a:srgbClr val="FFFFFF"/>
                    </a:gs>
                  </a:gsLst>
                  <a:lin ang="5400000" scaled="0"/>
                </a:gradFill>
              </a:rPr>
              <a:t>Deadlocking UI thread.</a:t>
            </a:r>
          </a:p>
          <a:p>
            <a:pPr defTabSz="932472" fontAlgn="base">
              <a:spcBef>
                <a:spcPct val="0"/>
              </a:spcBef>
              <a:spcAft>
                <a:spcPct val="0"/>
              </a:spcAft>
            </a:pPr>
            <a:endParaRPr lang="en-US" sz="1400" dirty="0">
              <a:gradFill>
                <a:gsLst>
                  <a:gs pos="0">
                    <a:srgbClr val="FFFFFF"/>
                  </a:gs>
                  <a:gs pos="100000">
                    <a:srgbClr val="FFFFFF"/>
                  </a:gs>
                </a:gsLst>
                <a:lin ang="5400000" scaled="0"/>
              </a:gradFill>
            </a:endParaRPr>
          </a:p>
          <a:p>
            <a:pPr defTabSz="932472" fontAlgn="base">
              <a:spcBef>
                <a:spcPct val="0"/>
              </a:spcBef>
              <a:spcAft>
                <a:spcPct val="0"/>
              </a:spcAft>
            </a:pPr>
            <a:r>
              <a:rPr lang="en-US" sz="1400" b="1" dirty="0" smtClean="0">
                <a:gradFill>
                  <a:gsLst>
                    <a:gs pos="0">
                      <a:srgbClr val="FFFFFF"/>
                    </a:gs>
                    <a:gs pos="100000">
                      <a:srgbClr val="FFFFFF"/>
                    </a:gs>
                  </a:gsLst>
                  <a:lin ang="5400000" scaled="0"/>
                </a:gradFill>
              </a:rPr>
              <a:t>Solution: </a:t>
            </a:r>
          </a:p>
          <a:p>
            <a:pPr defTabSz="932472" fontAlgn="base">
              <a:spcBef>
                <a:spcPct val="0"/>
              </a:spcBef>
              <a:spcAft>
                <a:spcPct val="0"/>
              </a:spcAft>
            </a:pPr>
            <a:r>
              <a:rPr lang="en-US" sz="1400" dirty="0">
                <a:gradFill>
                  <a:gsLst>
                    <a:gs pos="0">
                      <a:srgbClr val="FFFFFF"/>
                    </a:gs>
                    <a:gs pos="100000">
                      <a:srgbClr val="FFFFFF"/>
                    </a:gs>
                  </a:gsLst>
                  <a:lin ang="5400000" scaled="0"/>
                </a:gradFill>
              </a:rPr>
              <a:t>Don’t synchronously </a:t>
            </a:r>
            <a:r>
              <a:rPr lang="en-US" sz="1400" dirty="0" smtClean="0">
                <a:gradFill>
                  <a:gsLst>
                    <a:gs pos="0">
                      <a:srgbClr val="FFFFFF"/>
                    </a:gs>
                    <a:gs pos="100000">
                      <a:srgbClr val="FFFFFF"/>
                    </a:gs>
                  </a:gsLst>
                  <a:lin ang="5400000" scaled="0"/>
                </a:gradFill>
              </a:rPr>
              <a:t>wait on </a:t>
            </a:r>
            <a:r>
              <a:rPr lang="en-US" sz="1400" dirty="0">
                <a:gradFill>
                  <a:gsLst>
                    <a:gs pos="0">
                      <a:srgbClr val="FFFFFF"/>
                    </a:gs>
                    <a:gs pos="100000">
                      <a:srgbClr val="FFFFFF"/>
                    </a:gs>
                  </a:gsLst>
                  <a:lin ang="5400000" scaled="0"/>
                </a:gradFill>
              </a:rPr>
              <a:t>the UI </a:t>
            </a:r>
            <a:r>
              <a:rPr lang="en-US" sz="1400" dirty="0" smtClean="0">
                <a:gradFill>
                  <a:gsLst>
                    <a:gs pos="0">
                      <a:srgbClr val="FFFFFF"/>
                    </a:gs>
                    <a:gs pos="100000">
                      <a:srgbClr val="FFFFFF"/>
                    </a:gs>
                  </a:gsLst>
                  <a:lin ang="5400000" scaled="0"/>
                </a:gradFill>
              </a:rPr>
              <a:t>thread.</a:t>
            </a:r>
          </a:p>
        </p:txBody>
      </p:sp>
      <p:sp>
        <p:nvSpPr>
          <p:cNvPr id="8" name="Rectangular Callout 7"/>
          <p:cNvSpPr/>
          <p:nvPr/>
        </p:nvSpPr>
        <p:spPr bwMode="auto">
          <a:xfrm>
            <a:off x="9190036" y="3001166"/>
            <a:ext cx="2590799" cy="1408907"/>
          </a:xfrm>
          <a:prstGeom prst="wedgeRectCallout">
            <a:avLst>
              <a:gd name="adj1" fmla="val -173309"/>
              <a:gd name="adj2" fmla="val -59329"/>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r>
              <a:rPr lang="en-US" sz="1400" b="1" dirty="0" smtClean="0">
                <a:gradFill>
                  <a:gsLst>
                    <a:gs pos="0">
                      <a:srgbClr val="FFFFFF"/>
                    </a:gs>
                    <a:gs pos="100000">
                      <a:srgbClr val="FFFFFF"/>
                    </a:gs>
                  </a:gsLst>
                  <a:lin ang="5400000" scaled="0"/>
                </a:gradFill>
              </a:rPr>
              <a:t>Problem: </a:t>
            </a:r>
            <a:r>
              <a:rPr lang="en-US" sz="1400" dirty="0" smtClean="0">
                <a:gradFill>
                  <a:gsLst>
                    <a:gs pos="0">
                      <a:srgbClr val="FFFFFF"/>
                    </a:gs>
                    <a:gs pos="100000">
                      <a:srgbClr val="FFFFFF"/>
                    </a:gs>
                  </a:gsLst>
                  <a:lin ang="5400000" scaled="0"/>
                </a:gradFill>
              </a:rPr>
              <a:t/>
            </a:r>
            <a:br>
              <a:rPr lang="en-US" sz="1400" dirty="0" smtClean="0">
                <a:gradFill>
                  <a:gsLst>
                    <a:gs pos="0">
                      <a:srgbClr val="FFFFFF"/>
                    </a:gs>
                    <a:gs pos="100000">
                      <a:srgbClr val="FFFFFF"/>
                    </a:gs>
                  </a:gsLst>
                  <a:lin ang="5400000" scaled="0"/>
                </a:gradFill>
              </a:rPr>
            </a:br>
            <a:r>
              <a:rPr lang="en-US" sz="1400" dirty="0" smtClean="0">
                <a:gradFill>
                  <a:gsLst>
                    <a:gs pos="0">
                      <a:srgbClr val="FFFFFF"/>
                    </a:gs>
                    <a:gs pos="100000">
                      <a:srgbClr val="FFFFFF"/>
                    </a:gs>
                  </a:gsLst>
                  <a:lin ang="5400000" scaled="0"/>
                </a:gradFill>
              </a:rPr>
              <a:t>Deadlocking UI thread.</a:t>
            </a:r>
          </a:p>
          <a:p>
            <a:pPr defTabSz="932472" fontAlgn="base">
              <a:spcBef>
                <a:spcPct val="0"/>
              </a:spcBef>
              <a:spcAft>
                <a:spcPct val="0"/>
              </a:spcAft>
            </a:pPr>
            <a:endParaRPr lang="en-US" sz="1400" dirty="0">
              <a:gradFill>
                <a:gsLst>
                  <a:gs pos="0">
                    <a:srgbClr val="FFFFFF"/>
                  </a:gs>
                  <a:gs pos="100000">
                    <a:srgbClr val="FFFFFF"/>
                  </a:gs>
                </a:gsLst>
                <a:lin ang="5400000" scaled="0"/>
              </a:gradFill>
            </a:endParaRPr>
          </a:p>
          <a:p>
            <a:pPr defTabSz="932472" fontAlgn="base">
              <a:spcBef>
                <a:spcPct val="0"/>
              </a:spcBef>
              <a:spcAft>
                <a:spcPct val="0"/>
              </a:spcAft>
            </a:pPr>
            <a:r>
              <a:rPr lang="en-US" sz="1400" b="1" dirty="0" smtClean="0">
                <a:gradFill>
                  <a:gsLst>
                    <a:gs pos="0">
                      <a:srgbClr val="FFFFFF"/>
                    </a:gs>
                    <a:gs pos="100000">
                      <a:srgbClr val="FFFFFF"/>
                    </a:gs>
                  </a:gsLst>
                  <a:lin ang="5400000" scaled="0"/>
                </a:gradFill>
              </a:rPr>
              <a:t>Solution: </a:t>
            </a:r>
          </a:p>
          <a:p>
            <a:pPr defTabSz="932472" fontAlgn="base">
              <a:spcBef>
                <a:spcPct val="0"/>
              </a:spcBef>
              <a:spcAft>
                <a:spcPct val="0"/>
              </a:spcAft>
            </a:pPr>
            <a:r>
              <a:rPr lang="en-US" sz="1400" dirty="0" smtClean="0">
                <a:gradFill>
                  <a:gsLst>
                    <a:gs pos="0">
                      <a:srgbClr val="FFFFFF"/>
                    </a:gs>
                    <a:gs pos="100000">
                      <a:srgbClr val="FFFFFF"/>
                    </a:gs>
                  </a:gsLst>
                  <a:lin ang="5400000" scaled="0"/>
                </a:gradFill>
              </a:rPr>
              <a:t>Use </a:t>
            </a:r>
            <a:r>
              <a:rPr lang="en-US" sz="1400" dirty="0" err="1" smtClean="0">
                <a:gradFill>
                  <a:gsLst>
                    <a:gs pos="0">
                      <a:srgbClr val="FFFFFF"/>
                    </a:gs>
                    <a:gs pos="100000">
                      <a:srgbClr val="FFFFFF"/>
                    </a:gs>
                  </a:gsLst>
                  <a:lin ang="5400000" scaled="0"/>
                </a:gradFill>
              </a:rPr>
              <a:t>ConfigureAwait</a:t>
            </a:r>
            <a:r>
              <a:rPr lang="en-US" sz="1400" dirty="0" smtClean="0">
                <a:gradFill>
                  <a:gsLst>
                    <a:gs pos="0">
                      <a:srgbClr val="FFFFFF"/>
                    </a:gs>
                    <a:gs pos="100000">
                      <a:srgbClr val="FFFFFF"/>
                    </a:gs>
                  </a:gsLst>
                  <a:lin ang="5400000" scaled="0"/>
                </a:gradFill>
              </a:rPr>
              <a:t>(false) </a:t>
            </a:r>
          </a:p>
          <a:p>
            <a:pPr defTabSz="932472" fontAlgn="base">
              <a:spcBef>
                <a:spcPct val="0"/>
              </a:spcBef>
              <a:spcAft>
                <a:spcPct val="0"/>
              </a:spcAft>
            </a:pPr>
            <a:r>
              <a:rPr lang="en-US" sz="1400" dirty="0" smtClean="0">
                <a:gradFill>
                  <a:gsLst>
                    <a:gs pos="0">
                      <a:srgbClr val="FFFFFF"/>
                    </a:gs>
                    <a:gs pos="100000">
                      <a:srgbClr val="FFFFFF"/>
                    </a:gs>
                  </a:gsLst>
                  <a:lin ang="5400000" scaled="0"/>
                </a:gradFill>
              </a:rPr>
              <a:t>whenever possible.</a:t>
            </a:r>
          </a:p>
        </p:txBody>
      </p:sp>
      <p:sp>
        <p:nvSpPr>
          <p:cNvPr id="12" name="Rectangular Callout 11"/>
          <p:cNvSpPr/>
          <p:nvPr/>
        </p:nvSpPr>
        <p:spPr bwMode="auto">
          <a:xfrm>
            <a:off x="9190036" y="4599778"/>
            <a:ext cx="2590800" cy="1716884"/>
          </a:xfrm>
          <a:prstGeom prst="wedgeRectCallout">
            <a:avLst>
              <a:gd name="adj1" fmla="val -150643"/>
              <a:gd name="adj2" fmla="val 1792"/>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r>
              <a:rPr lang="en-US" sz="1400" b="1" dirty="0" smtClean="0">
                <a:gradFill>
                  <a:gsLst>
                    <a:gs pos="0">
                      <a:srgbClr val="FFFFFF"/>
                    </a:gs>
                    <a:gs pos="100000">
                      <a:srgbClr val="FFFFFF"/>
                    </a:gs>
                  </a:gsLst>
                  <a:lin ang="5400000" scaled="0"/>
                </a:gradFill>
              </a:rPr>
              <a:t>Problem: </a:t>
            </a:r>
            <a:r>
              <a:rPr lang="en-US" sz="1400" dirty="0" smtClean="0">
                <a:gradFill>
                  <a:gsLst>
                    <a:gs pos="0">
                      <a:srgbClr val="FFFFFF"/>
                    </a:gs>
                    <a:gs pos="100000">
                      <a:srgbClr val="FFFFFF"/>
                    </a:gs>
                  </a:gsLst>
                  <a:lin ang="5400000" scaled="0"/>
                </a:gradFill>
              </a:rPr>
              <a:t/>
            </a:r>
            <a:br>
              <a:rPr lang="en-US" sz="1400" dirty="0" smtClean="0">
                <a:gradFill>
                  <a:gsLst>
                    <a:gs pos="0">
                      <a:srgbClr val="FFFFFF"/>
                    </a:gs>
                    <a:gs pos="100000">
                      <a:srgbClr val="FFFFFF"/>
                    </a:gs>
                  </a:gsLst>
                  <a:lin ang="5400000" scaled="0"/>
                </a:gradFill>
              </a:rPr>
            </a:br>
            <a:r>
              <a:rPr lang="en-US" sz="1400" dirty="0" smtClean="0">
                <a:gradFill>
                  <a:gsLst>
                    <a:gs pos="0">
                      <a:srgbClr val="FFFFFF"/>
                    </a:gs>
                    <a:gs pos="100000">
                      <a:srgbClr val="FFFFFF"/>
                    </a:gs>
                  </a:gsLst>
                  <a:lin ang="5400000" scaled="0"/>
                </a:gradFill>
              </a:rPr>
              <a:t>Awaited task never completes.</a:t>
            </a:r>
          </a:p>
          <a:p>
            <a:pPr defTabSz="932472" fontAlgn="base">
              <a:spcBef>
                <a:spcPct val="0"/>
              </a:spcBef>
              <a:spcAft>
                <a:spcPct val="0"/>
              </a:spcAft>
            </a:pPr>
            <a:endParaRPr lang="en-US" sz="1400" dirty="0">
              <a:gradFill>
                <a:gsLst>
                  <a:gs pos="0">
                    <a:srgbClr val="FFFFFF"/>
                  </a:gs>
                  <a:gs pos="100000">
                    <a:srgbClr val="FFFFFF"/>
                  </a:gs>
                </a:gsLst>
                <a:lin ang="5400000" scaled="0"/>
              </a:gradFill>
            </a:endParaRPr>
          </a:p>
          <a:p>
            <a:pPr defTabSz="932472" fontAlgn="base">
              <a:spcBef>
                <a:spcPct val="0"/>
              </a:spcBef>
              <a:spcAft>
                <a:spcPct val="0"/>
              </a:spcAft>
            </a:pPr>
            <a:r>
              <a:rPr lang="en-US" sz="1400" b="1" dirty="0" smtClean="0">
                <a:gradFill>
                  <a:gsLst>
                    <a:gs pos="0">
                      <a:srgbClr val="FFFFFF"/>
                    </a:gs>
                    <a:gs pos="100000">
                      <a:srgbClr val="FFFFFF"/>
                    </a:gs>
                  </a:gsLst>
                  <a:lin ang="5400000" scaled="0"/>
                </a:gradFill>
              </a:rPr>
              <a:t>Solution: </a:t>
            </a:r>
          </a:p>
          <a:p>
            <a:pPr defTabSz="932472" fontAlgn="base">
              <a:spcBef>
                <a:spcPct val="0"/>
              </a:spcBef>
              <a:spcAft>
                <a:spcPct val="0"/>
              </a:spcAft>
            </a:pPr>
            <a:r>
              <a:rPr lang="en-US" sz="1400" dirty="0" smtClean="0">
                <a:gradFill>
                  <a:gsLst>
                    <a:gs pos="0">
                      <a:srgbClr val="FFFFFF"/>
                    </a:gs>
                    <a:gs pos="100000">
                      <a:srgbClr val="FFFFFF"/>
                    </a:gs>
                  </a:gsLst>
                  <a:lin ang="5400000" scaled="0"/>
                </a:gradFill>
              </a:rPr>
              <a:t>Always complete Tasks when the underlying operation has ended.  Always.</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460" y="2165175"/>
            <a:ext cx="1066800" cy="1066800"/>
          </a:xfrm>
          <a:prstGeom prst="rect">
            <a:avLst/>
          </a:prstGeom>
        </p:spPr>
      </p:pic>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460" y="1252957"/>
            <a:ext cx="1066800" cy="1066800"/>
          </a:xfrm>
          <a:prstGeom prst="rect">
            <a:avLst/>
          </a:prstGeom>
        </p:spPr>
      </p:pic>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460" y="4988490"/>
            <a:ext cx="1066800" cy="1066800"/>
          </a:xfrm>
          <a:prstGeom prst="rect">
            <a:avLst/>
          </a:prstGeom>
        </p:spPr>
      </p:pic>
    </p:spTree>
    <p:extLst>
      <p:ext uri="{BB962C8B-B14F-4D97-AF65-F5344CB8AC3E}">
        <p14:creationId xmlns:p14="http://schemas.microsoft.com/office/powerpoint/2010/main" val="3207582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6" grpId="0" animBg="1"/>
      <p:bldP spid="10" grpId="0" animBg="1"/>
      <p:bldP spid="11" grpId="0" animBg="1"/>
      <p:bldP spid="7" grpId="0" animBg="1"/>
      <p:bldP spid="8"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That’s a Wrap…</a:t>
            </a:r>
            <a:endParaRPr lang="en-US" dirty="0"/>
          </a:p>
        </p:txBody>
      </p:sp>
    </p:spTree>
    <p:extLst>
      <p:ext uri="{BB962C8B-B14F-4D97-AF65-F5344CB8AC3E}">
        <p14:creationId xmlns:p14="http://schemas.microsoft.com/office/powerpoint/2010/main" val="233597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Key Takeaways</a:t>
            </a:r>
            <a:endParaRPr lang="en-US" dirty="0"/>
          </a:p>
        </p:txBody>
      </p:sp>
      <p:sp>
        <p:nvSpPr>
          <p:cNvPr id="5" name="Text Placeholder 4"/>
          <p:cNvSpPr>
            <a:spLocks noGrp="1"/>
          </p:cNvSpPr>
          <p:nvPr>
            <p:ph type="body" sz="quarter" idx="10"/>
          </p:nvPr>
        </p:nvSpPr>
        <p:spPr>
          <a:xfrm>
            <a:off x="274638" y="1439862"/>
            <a:ext cx="12039599" cy="5410200"/>
          </a:xfrm>
        </p:spPr>
        <p:txBody>
          <a:bodyPr>
            <a:normAutofit fontScale="92500" lnSpcReduction="10000"/>
          </a:bodyPr>
          <a:lstStyle/>
          <a:p>
            <a:pPr marL="457200" indent="-457200">
              <a:buFont typeface="Arial" panose="020B0604020202020204" pitchFamily="34" charset="0"/>
              <a:buChar char="•"/>
            </a:pPr>
            <a:r>
              <a:rPr lang="en-US" dirty="0" smtClean="0"/>
              <a:t>Understand why you’re “going </a:t>
            </a:r>
            <a:r>
              <a:rPr lang="en-US" dirty="0" err="1" smtClean="0"/>
              <a:t>async</a:t>
            </a:r>
            <a:r>
              <a:rPr lang="en-US" dirty="0" smtClean="0"/>
              <a:t>,” then code accordingly.</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a:t>
            </a:r>
            <a:r>
              <a:rPr lang="en-US" dirty="0" err="1" smtClean="0"/>
              <a:t>async</a:t>
            </a:r>
            <a:r>
              <a:rPr lang="en-US" dirty="0" smtClean="0"/>
              <a:t>’ doesn’t force asynchrony.</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a:t>
            </a:r>
            <a:r>
              <a:rPr lang="en-US" dirty="0" err="1" smtClean="0"/>
              <a:t>async</a:t>
            </a:r>
            <a:r>
              <a:rPr lang="en-US" dirty="0" smtClean="0"/>
              <a:t> void’ is only for top-level event handlers.</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a:t>
            </a:r>
            <a:r>
              <a:rPr lang="en-US" dirty="0" err="1" smtClean="0"/>
              <a:t>async</a:t>
            </a:r>
            <a:r>
              <a:rPr lang="en-US" dirty="0" smtClean="0"/>
              <a:t>’/’await’ are not magic.</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a:t>
            </a:r>
            <a:r>
              <a:rPr lang="en-US" dirty="0" err="1" smtClean="0"/>
              <a:t>async</a:t>
            </a:r>
            <a:r>
              <a:rPr lang="en-US" dirty="0" smtClean="0"/>
              <a:t>’/’await’ are about composition, not the leaves.</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Implementing a library?  Be kind to your consumers.</a:t>
            </a:r>
          </a:p>
        </p:txBody>
      </p:sp>
    </p:spTree>
    <p:extLst>
      <p:ext uri="{BB962C8B-B14F-4D97-AF65-F5344CB8AC3E}">
        <p14:creationId xmlns:p14="http://schemas.microsoft.com/office/powerpoint/2010/main" val="198650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does asynchrony really mean?</a:t>
            </a:r>
            <a:endParaRPr lang="en-US" dirty="0"/>
          </a:p>
        </p:txBody>
      </p:sp>
      <p:sp>
        <p:nvSpPr>
          <p:cNvPr id="4" name="Text Placeholder 3"/>
          <p:cNvSpPr>
            <a:spLocks noGrp="1"/>
          </p:cNvSpPr>
          <p:nvPr>
            <p:ph type="body" sz="quarter" idx="10"/>
          </p:nvPr>
        </p:nvSpPr>
        <p:spPr>
          <a:xfrm>
            <a:off x="808037" y="1815353"/>
            <a:ext cx="5257799" cy="1637371"/>
          </a:xfrm>
        </p:spPr>
        <p:txBody>
          <a:bodyPr/>
          <a:lstStyle/>
          <a:p>
            <a:pPr lvl="0"/>
            <a:r>
              <a:rPr lang="en-US" sz="3600" dirty="0" smtClean="0">
                <a:solidFill>
                  <a:srgbClr val="00518E"/>
                </a:solidFill>
                <a:latin typeface="Segoe UI Light" panose="020B0502040204020203" pitchFamily="34" charset="0"/>
                <a:cs typeface="Segoe UI Light" panose="020B0502040204020203" pitchFamily="34" charset="0"/>
              </a:rPr>
              <a:t>Synchronous</a:t>
            </a:r>
            <a:endParaRPr lang="en-US" sz="2000" dirty="0" smtClean="0"/>
          </a:p>
          <a:p>
            <a:pPr lvl="0"/>
            <a:r>
              <a:rPr lang="en-US" sz="2000" b="1" dirty="0" smtClean="0"/>
              <a:t>Perform </a:t>
            </a:r>
            <a:r>
              <a:rPr lang="en-US" sz="2000" dirty="0" smtClean="0"/>
              <a:t>something here and now.</a:t>
            </a:r>
          </a:p>
          <a:p>
            <a:pPr lvl="0"/>
            <a:r>
              <a:rPr lang="en-US" sz="2000" dirty="0" smtClean="0"/>
              <a:t>I’ll regain control to execute something else </a:t>
            </a:r>
            <a:r>
              <a:rPr lang="en-US" sz="2000" i="1" dirty="0" smtClean="0"/>
              <a:t>when it’s done</a:t>
            </a:r>
            <a:r>
              <a:rPr lang="en-US" sz="2000" dirty="0" smtClean="0"/>
              <a:t>.</a:t>
            </a:r>
            <a:endParaRPr lang="en-US" sz="2000" dirty="0"/>
          </a:p>
        </p:txBody>
      </p:sp>
      <p:sp>
        <p:nvSpPr>
          <p:cNvPr id="5" name="Text Placeholder 3"/>
          <p:cNvSpPr txBox="1">
            <a:spLocks/>
          </p:cNvSpPr>
          <p:nvPr/>
        </p:nvSpPr>
        <p:spPr>
          <a:xfrm>
            <a:off x="6645276" y="1820862"/>
            <a:ext cx="5287961" cy="163737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smtClean="0">
                <a:solidFill>
                  <a:srgbClr val="00518E"/>
                </a:solidFill>
                <a:latin typeface="Segoe UI Light" panose="020B0502040204020203" pitchFamily="34" charset="0"/>
                <a:cs typeface="Segoe UI Light" panose="020B0502040204020203" pitchFamily="34" charset="0"/>
              </a:rPr>
              <a:t>Asynchronous</a:t>
            </a:r>
            <a:endParaRPr lang="en-US" sz="2000" dirty="0"/>
          </a:p>
          <a:p>
            <a:r>
              <a:rPr lang="en-US" sz="2000" b="1" dirty="0" smtClean="0"/>
              <a:t>Initiate </a:t>
            </a:r>
            <a:r>
              <a:rPr lang="en-US" sz="2000" dirty="0" smtClean="0"/>
              <a:t>something here and now.</a:t>
            </a:r>
          </a:p>
          <a:p>
            <a:r>
              <a:rPr lang="en-US" sz="2000" dirty="0" smtClean="0"/>
              <a:t>I’ll regain control to execute something else </a:t>
            </a:r>
            <a:r>
              <a:rPr lang="en-US" sz="2000" i="1" dirty="0" smtClean="0"/>
              <a:t>“immediately”</a:t>
            </a:r>
            <a:r>
              <a:rPr lang="en-US" sz="2000" dirty="0" smtClean="0"/>
              <a:t>.</a:t>
            </a:r>
            <a:endParaRPr lang="en-US" sz="2000" dirty="0"/>
          </a:p>
        </p:txBody>
      </p:sp>
      <p:sp>
        <p:nvSpPr>
          <p:cNvPr id="6" name="Text Placeholder 3"/>
          <p:cNvSpPr txBox="1">
            <a:spLocks/>
          </p:cNvSpPr>
          <p:nvPr/>
        </p:nvSpPr>
        <p:spPr>
          <a:xfrm>
            <a:off x="350838" y="4564062"/>
            <a:ext cx="11734800" cy="152041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800" b="1" dirty="0" smtClean="0"/>
              <a:t>How an operation is invoked</a:t>
            </a:r>
            <a:endParaRPr lang="en-US" sz="2800" b="1" dirty="0" smtClean="0"/>
          </a:p>
          <a:p>
            <a:pPr algn="ctr"/>
            <a:r>
              <a:rPr lang="en-US" sz="2800" b="1" dirty="0" smtClean="0"/>
              <a:t>implies nothing about the </a:t>
            </a:r>
          </a:p>
          <a:p>
            <a:pPr algn="ctr"/>
            <a:r>
              <a:rPr lang="en-US" sz="2800" b="1" dirty="0" smtClean="0"/>
              <a:t>implementation of the workload itself.</a:t>
            </a:r>
            <a:endParaRPr lang="en-US" sz="2800" b="1" dirty="0"/>
          </a:p>
        </p:txBody>
      </p:sp>
    </p:spTree>
    <p:extLst>
      <p:ext uri="{BB962C8B-B14F-4D97-AF65-F5344CB8AC3E}">
        <p14:creationId xmlns:p14="http://schemas.microsoft.com/office/powerpoint/2010/main" val="167184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Follow-up Reading</a:t>
            </a:r>
            <a:endParaRPr lang="en-US" dirty="0"/>
          </a:p>
        </p:txBody>
      </p:sp>
      <p:sp>
        <p:nvSpPr>
          <p:cNvPr id="3" name="Text Placeholder 2"/>
          <p:cNvSpPr>
            <a:spLocks noGrp="1"/>
          </p:cNvSpPr>
          <p:nvPr>
            <p:ph type="body" sz="quarter" idx="10"/>
          </p:nvPr>
        </p:nvSpPr>
        <p:spPr>
          <a:xfrm>
            <a:off x="274638" y="1221156"/>
            <a:ext cx="12039599" cy="5773369"/>
          </a:xfrm>
        </p:spPr>
        <p:txBody>
          <a:bodyPr numCol="2" spcCol="91440">
            <a:normAutofit/>
          </a:bodyPr>
          <a:lstStyle/>
          <a:p>
            <a:pPr>
              <a:lnSpc>
                <a:spcPct val="100000"/>
              </a:lnSpc>
              <a:spcBef>
                <a:spcPts val="0"/>
              </a:spcBef>
              <a:buSzTx/>
            </a:pPr>
            <a:r>
              <a:rPr lang="en-US" sz="1400" dirty="0">
                <a:solidFill>
                  <a:srgbClr val="505050"/>
                </a:solidFill>
                <a:latin typeface="Segoe UI"/>
              </a:rPr>
              <a:t>Async/Await FAQ: </a:t>
            </a:r>
            <a:endParaRPr lang="en-US" sz="1400" dirty="0" smtClean="0">
              <a:solidFill>
                <a:srgbClr val="505050"/>
              </a:solidFill>
              <a:latin typeface="Segoe UI"/>
            </a:endParaRPr>
          </a:p>
          <a:p>
            <a:pPr>
              <a:lnSpc>
                <a:spcPct val="100000"/>
              </a:lnSpc>
              <a:spcBef>
                <a:spcPts val="0"/>
              </a:spcBef>
              <a:buSzTx/>
            </a:pPr>
            <a:r>
              <a:rPr lang="en-US" sz="1400" dirty="0">
                <a:solidFill>
                  <a:schemeClr val="bg2"/>
                </a:solidFill>
                <a:latin typeface="Segoe UI"/>
              </a:rPr>
              <a:t>http://blogs.msdn.com/b/pfxteam/archive/2012/04/12/async-await-faq.aspx</a:t>
            </a:r>
          </a:p>
          <a:p>
            <a:endParaRPr lang="en-US" sz="1400" dirty="0" smtClean="0">
              <a:solidFill>
                <a:srgbClr val="505050"/>
              </a:solidFill>
              <a:latin typeface="Segoe UI"/>
            </a:endParaRPr>
          </a:p>
          <a:p>
            <a:r>
              <a:rPr lang="en-US" sz="1400" dirty="0" smtClean="0">
                <a:solidFill>
                  <a:srgbClr val="505050"/>
                </a:solidFill>
                <a:latin typeface="Segoe UI"/>
              </a:rPr>
              <a:t>Task-based Async Pattern:</a:t>
            </a:r>
          </a:p>
          <a:p>
            <a:r>
              <a:rPr lang="en-US" sz="1400" dirty="0">
                <a:solidFill>
                  <a:schemeClr val="bg2"/>
                </a:solidFill>
                <a:latin typeface="Segoe UI"/>
              </a:rPr>
              <a:t>http://aka.ms/tap</a:t>
            </a:r>
          </a:p>
          <a:p>
            <a:endParaRPr lang="en-US" sz="1400" dirty="0" smtClean="0">
              <a:solidFill>
                <a:srgbClr val="505050"/>
              </a:solidFill>
              <a:latin typeface="Segoe UI"/>
            </a:endParaRPr>
          </a:p>
          <a:p>
            <a:r>
              <a:rPr lang="en-US" sz="1400" dirty="0" smtClean="0">
                <a:solidFill>
                  <a:srgbClr val="505050"/>
                </a:solidFill>
                <a:latin typeface="Segoe UI"/>
              </a:rPr>
              <a:t>“</a:t>
            </a:r>
            <a:r>
              <a:rPr lang="en-US" sz="1400" dirty="0">
                <a:solidFill>
                  <a:srgbClr val="505050"/>
                </a:solidFill>
                <a:latin typeface="Segoe UI"/>
              </a:rPr>
              <a:t>Async over Sync</a:t>
            </a:r>
            <a:r>
              <a:rPr lang="en-US" sz="1400" dirty="0" smtClean="0">
                <a:solidFill>
                  <a:srgbClr val="505050"/>
                </a:solidFill>
                <a:latin typeface="Segoe UI"/>
              </a:rPr>
              <a:t>” &amp; “Sync over Async”:</a:t>
            </a:r>
          </a:p>
          <a:p>
            <a:r>
              <a:rPr lang="en-US" sz="1400" dirty="0">
                <a:solidFill>
                  <a:schemeClr val="bg2"/>
                </a:solidFill>
                <a:latin typeface="Segoe UI"/>
              </a:rPr>
              <a:t>http://blogs.msdn.com/b/pfxteam/archive/2012/03/24/10287244.aspx</a:t>
            </a:r>
          </a:p>
          <a:p>
            <a:r>
              <a:rPr lang="en-US" sz="1400" dirty="0">
                <a:solidFill>
                  <a:schemeClr val="bg2"/>
                </a:solidFill>
                <a:latin typeface="Segoe UI"/>
              </a:rPr>
              <a:t>http://blogs.msdn.com/b/pfxteam/archive/2012/04/13/10293638.aspx</a:t>
            </a:r>
          </a:p>
          <a:p>
            <a:endParaRPr lang="en-US" sz="1400" dirty="0" smtClean="0">
              <a:solidFill>
                <a:srgbClr val="505050"/>
              </a:solidFill>
              <a:latin typeface="Segoe UI"/>
            </a:endParaRPr>
          </a:p>
          <a:p>
            <a:r>
              <a:rPr lang="en-US" sz="1400" dirty="0" smtClean="0">
                <a:solidFill>
                  <a:srgbClr val="505050"/>
                </a:solidFill>
                <a:latin typeface="Segoe UI"/>
              </a:rPr>
              <a:t>Forking:</a:t>
            </a:r>
          </a:p>
          <a:p>
            <a:r>
              <a:rPr lang="en-US" sz="1400" dirty="0">
                <a:solidFill>
                  <a:schemeClr val="bg2"/>
                </a:solidFill>
                <a:latin typeface="Segoe UI"/>
              </a:rPr>
              <a:t>http://blogs.msdn.com/b/pfxteam/archive/2011/10/24/10229468.aspx</a:t>
            </a:r>
          </a:p>
          <a:p>
            <a:r>
              <a:rPr lang="en-US" sz="1400" dirty="0" smtClean="0">
                <a:solidFill>
                  <a:schemeClr val="bg2"/>
                </a:solidFill>
                <a:latin typeface="Segoe UI"/>
              </a:rPr>
              <a:t>http</a:t>
            </a:r>
            <a:r>
              <a:rPr lang="en-US" sz="1400" dirty="0">
                <a:solidFill>
                  <a:schemeClr val="bg2"/>
                </a:solidFill>
                <a:latin typeface="Segoe UI"/>
              </a:rPr>
              <a:t>://blogs.msdn.com/b/pfxteam/archive/2012/09/11/forking-in-async-methods.aspx</a:t>
            </a:r>
          </a:p>
          <a:p>
            <a:endParaRPr lang="en-US" sz="1400" dirty="0" smtClean="0">
              <a:solidFill>
                <a:srgbClr val="505050"/>
              </a:solidFill>
              <a:latin typeface="Segoe UI"/>
            </a:endParaRPr>
          </a:p>
          <a:p>
            <a:r>
              <a:rPr lang="en-US" sz="1400" dirty="0" smtClean="0">
                <a:solidFill>
                  <a:srgbClr val="505050"/>
                </a:solidFill>
                <a:latin typeface="Segoe UI"/>
              </a:rPr>
              <a:t>Common problems:</a:t>
            </a:r>
          </a:p>
          <a:p>
            <a:r>
              <a:rPr lang="en-US" sz="1400" dirty="0">
                <a:solidFill>
                  <a:schemeClr val="bg2"/>
                </a:solidFill>
                <a:latin typeface="Segoe UI"/>
              </a:rPr>
              <a:t>http://</a:t>
            </a:r>
            <a:r>
              <a:rPr lang="en-US" sz="1400" dirty="0" smtClean="0">
                <a:solidFill>
                  <a:schemeClr val="bg2"/>
                </a:solidFill>
                <a:latin typeface="Segoe UI"/>
              </a:rPr>
              <a:t>blogs.msdn.com/b/pfxteam/archive/2013/01/28/psychic-debugging-of-async-methods.aspx</a:t>
            </a:r>
          </a:p>
          <a:p>
            <a:r>
              <a:rPr lang="en-US" sz="1400" dirty="0" smtClean="0">
                <a:solidFill>
                  <a:schemeClr val="bg2"/>
                </a:solidFill>
                <a:latin typeface="Segoe UI"/>
              </a:rPr>
              <a:t>http</a:t>
            </a:r>
            <a:r>
              <a:rPr lang="en-US" sz="1400" dirty="0">
                <a:solidFill>
                  <a:schemeClr val="bg2"/>
                </a:solidFill>
                <a:latin typeface="Segoe UI"/>
              </a:rPr>
              <a:t>://</a:t>
            </a:r>
            <a:r>
              <a:rPr lang="en-US" sz="1400" dirty="0" smtClean="0">
                <a:solidFill>
                  <a:schemeClr val="bg2"/>
                </a:solidFill>
                <a:latin typeface="Segoe UI"/>
              </a:rPr>
              <a:t>blogs.msdn.com/b/pfxteam/archive/2012/02/08/10265476.aspx</a:t>
            </a:r>
          </a:p>
          <a:p>
            <a:r>
              <a:rPr lang="en-US" sz="1400" dirty="0">
                <a:solidFill>
                  <a:schemeClr val="bg2"/>
                </a:solidFill>
                <a:latin typeface="Segoe UI"/>
              </a:rPr>
              <a:t>http://</a:t>
            </a:r>
            <a:r>
              <a:rPr lang="en-US" sz="1400" dirty="0" smtClean="0">
                <a:solidFill>
                  <a:schemeClr val="bg2"/>
                </a:solidFill>
                <a:latin typeface="Segoe UI"/>
              </a:rPr>
              <a:t>blogs.msdn.com/b/pfxteam/archive/2011/10/02/10218999.aspx</a:t>
            </a:r>
            <a:endParaRPr lang="en-US" sz="1400" dirty="0">
              <a:solidFill>
                <a:schemeClr val="bg2"/>
              </a:solidFill>
              <a:latin typeface="Segoe UI"/>
            </a:endParaRPr>
          </a:p>
          <a:p>
            <a:r>
              <a:rPr lang="en-US" sz="1400" dirty="0">
                <a:solidFill>
                  <a:schemeClr val="bg2"/>
                </a:solidFill>
                <a:latin typeface="Segoe UI"/>
              </a:rPr>
              <a:t>http://</a:t>
            </a:r>
            <a:r>
              <a:rPr lang="en-US" sz="1400" dirty="0" smtClean="0">
                <a:solidFill>
                  <a:schemeClr val="bg2"/>
                </a:solidFill>
                <a:latin typeface="Segoe UI"/>
              </a:rPr>
              <a:t>blogs.msdn.com/b/pfxteam/archive/2012/04/12/10293249.aspx</a:t>
            </a:r>
          </a:p>
          <a:p>
            <a:r>
              <a:rPr lang="en-US" sz="1400" dirty="0">
                <a:solidFill>
                  <a:schemeClr val="bg2"/>
                </a:solidFill>
                <a:latin typeface="Segoe UI"/>
              </a:rPr>
              <a:t>http://blogs.msdn.com/b/pfxteam/archive/2011/01/13/10115163.aspx</a:t>
            </a:r>
          </a:p>
          <a:p>
            <a:endParaRPr lang="en-US" sz="1400" dirty="0" smtClean="0">
              <a:solidFill>
                <a:srgbClr val="505050"/>
              </a:solidFill>
              <a:latin typeface="Segoe UI"/>
            </a:endParaRPr>
          </a:p>
          <a:p>
            <a:r>
              <a:rPr lang="en-US" sz="1400" dirty="0" smtClean="0">
                <a:solidFill>
                  <a:srgbClr val="505050"/>
                </a:solidFill>
                <a:latin typeface="Segoe UI"/>
              </a:rPr>
              <a:t>Performance</a:t>
            </a:r>
            <a:r>
              <a:rPr lang="en-US" sz="1400" dirty="0">
                <a:solidFill>
                  <a:srgbClr val="505050"/>
                </a:solidFill>
                <a:latin typeface="Segoe UI"/>
              </a:rPr>
              <a:t>:</a:t>
            </a:r>
          </a:p>
          <a:p>
            <a:r>
              <a:rPr lang="en-US" sz="1400" dirty="0">
                <a:solidFill>
                  <a:schemeClr val="bg2"/>
                </a:solidFill>
                <a:latin typeface="Segoe UI"/>
              </a:rPr>
              <a:t>http://blogs.msdn.com/b/pfxteam/archive/2012/02/03/10263921.aspx</a:t>
            </a:r>
          </a:p>
          <a:p>
            <a:r>
              <a:rPr lang="en-US" sz="1400" dirty="0">
                <a:solidFill>
                  <a:schemeClr val="bg2"/>
                </a:solidFill>
                <a:latin typeface="Segoe UI"/>
              </a:rPr>
              <a:t>http://</a:t>
            </a:r>
            <a:r>
              <a:rPr lang="en-US" sz="1400" dirty="0" smtClean="0">
                <a:solidFill>
                  <a:schemeClr val="bg2"/>
                </a:solidFill>
                <a:latin typeface="Segoe UI"/>
              </a:rPr>
              <a:t>blogs.msdn.com/b/pfxteam/archive/2012/03/03/10277034.aspx</a:t>
            </a:r>
          </a:p>
          <a:p>
            <a:r>
              <a:rPr lang="en-US" sz="1400" dirty="0">
                <a:solidFill>
                  <a:schemeClr val="bg2"/>
                </a:solidFill>
                <a:latin typeface="Segoe UI"/>
              </a:rPr>
              <a:t>http://blogs.msdn.com/b/pfxteam/archive/2011/10/24/10229662.aspx</a:t>
            </a:r>
          </a:p>
          <a:p>
            <a:endParaRPr lang="en-US" sz="1400" dirty="0" smtClean="0">
              <a:solidFill>
                <a:srgbClr val="505050"/>
              </a:solidFill>
              <a:latin typeface="Segoe UI"/>
            </a:endParaRPr>
          </a:p>
          <a:p>
            <a:r>
              <a:rPr lang="en-US" sz="1400" dirty="0" smtClean="0">
                <a:solidFill>
                  <a:srgbClr val="505050"/>
                </a:solidFill>
                <a:latin typeface="Segoe UI"/>
              </a:rPr>
              <a:t>Await Anything</a:t>
            </a:r>
          </a:p>
          <a:p>
            <a:r>
              <a:rPr lang="en-US" sz="1400" dirty="0">
                <a:solidFill>
                  <a:schemeClr val="bg2"/>
                </a:solidFill>
                <a:latin typeface="Segoe UI"/>
              </a:rPr>
              <a:t>http://blogs.msdn.com/b/pfxteam/archive/2011/01/13/10115642.aspx</a:t>
            </a:r>
          </a:p>
          <a:p>
            <a:r>
              <a:rPr lang="en-US" sz="1400" dirty="0">
                <a:solidFill>
                  <a:schemeClr val="bg2"/>
                </a:solidFill>
                <a:latin typeface="Segoe UI"/>
              </a:rPr>
              <a:t>http://blogs.msdn.com/b/lucian/archive/2012/11/28/how-to-await-a-storyboard-and-other-things.aspx</a:t>
            </a:r>
          </a:p>
          <a:p>
            <a:r>
              <a:rPr lang="en-US" sz="1400" dirty="0">
                <a:solidFill>
                  <a:schemeClr val="bg2"/>
                </a:solidFill>
                <a:latin typeface="Segoe UI"/>
              </a:rPr>
              <a:t>http://blogs.msdn.com/b/lucian/archive/2012/11/28/how-to-await-a-button-click.aspx</a:t>
            </a:r>
          </a:p>
          <a:p>
            <a:endParaRPr lang="en-US" sz="1400" dirty="0" smtClean="0">
              <a:solidFill>
                <a:srgbClr val="505050"/>
              </a:solidFill>
              <a:latin typeface="Segoe UI"/>
            </a:endParaRPr>
          </a:p>
          <a:p>
            <a:r>
              <a:rPr lang="en-US" sz="1400" dirty="0" smtClean="0">
                <a:solidFill>
                  <a:srgbClr val="505050"/>
                </a:solidFill>
                <a:latin typeface="Segoe UI"/>
              </a:rPr>
              <a:t>WinRT &amp; Async</a:t>
            </a:r>
          </a:p>
          <a:p>
            <a:r>
              <a:rPr lang="en-US" sz="1400" dirty="0" smtClean="0">
                <a:solidFill>
                  <a:schemeClr val="bg2"/>
                </a:solidFill>
                <a:latin typeface="Segoe UI"/>
              </a:rPr>
              <a:t>http</a:t>
            </a:r>
            <a:r>
              <a:rPr lang="en-US" sz="1400" dirty="0">
                <a:solidFill>
                  <a:schemeClr val="bg2"/>
                </a:solidFill>
                <a:latin typeface="Segoe UI"/>
              </a:rPr>
              <a:t>://</a:t>
            </a:r>
            <a:r>
              <a:rPr lang="en-US" sz="1400" dirty="0" smtClean="0">
                <a:solidFill>
                  <a:schemeClr val="bg2"/>
                </a:solidFill>
                <a:latin typeface="Segoe UI"/>
              </a:rPr>
              <a:t>blogs.msdn.com/b/windowsappdev/archive/2012/04/24/diving-deep-with-winrt-and-await.aspx</a:t>
            </a:r>
            <a:endParaRPr lang="en-US" sz="1400" dirty="0">
              <a:solidFill>
                <a:schemeClr val="bg2"/>
              </a:solidFill>
              <a:latin typeface="Segoe UI"/>
            </a:endParaRPr>
          </a:p>
          <a:p>
            <a:r>
              <a:rPr lang="en-US" sz="1400" dirty="0" smtClean="0">
                <a:solidFill>
                  <a:schemeClr val="bg2"/>
                </a:solidFill>
                <a:latin typeface="Segoe UI"/>
              </a:rPr>
              <a:t>http</a:t>
            </a:r>
            <a:r>
              <a:rPr lang="en-US" sz="1400" dirty="0">
                <a:solidFill>
                  <a:schemeClr val="bg2"/>
                </a:solidFill>
                <a:latin typeface="Segoe UI"/>
              </a:rPr>
              <a:t>://</a:t>
            </a:r>
            <a:r>
              <a:rPr lang="en-US" sz="1400" dirty="0" smtClean="0">
                <a:solidFill>
                  <a:schemeClr val="bg2"/>
                </a:solidFill>
                <a:latin typeface="Segoe UI"/>
              </a:rPr>
              <a:t>blogs.msdn.com/b/windowsappdev/archive/2012/06/14/exposing-net-tasks-as-winrt-asynchronous-operations.aspx</a:t>
            </a:r>
          </a:p>
          <a:p>
            <a:endParaRPr lang="en-US" sz="1400" dirty="0">
              <a:solidFill>
                <a:schemeClr val="bg2"/>
              </a:solidFill>
              <a:latin typeface="Segoe UI"/>
            </a:endParaRPr>
          </a:p>
          <a:p>
            <a:r>
              <a:rPr lang="en-US" sz="1400" dirty="0">
                <a:solidFill>
                  <a:srgbClr val="505050"/>
                </a:solidFill>
                <a:latin typeface="Segoe UI"/>
              </a:rPr>
              <a:t>Parallel Patterns</a:t>
            </a:r>
          </a:p>
          <a:p>
            <a:r>
              <a:rPr lang="en-US" sz="1400" dirty="0">
                <a:solidFill>
                  <a:schemeClr val="bg2"/>
                </a:solidFill>
                <a:latin typeface="Segoe UI"/>
              </a:rPr>
              <a:t>http://</a:t>
            </a:r>
            <a:r>
              <a:rPr lang="en-US" sz="1400" dirty="0" smtClean="0">
                <a:solidFill>
                  <a:schemeClr val="bg2"/>
                </a:solidFill>
                <a:latin typeface="Segoe UI"/>
              </a:rPr>
              <a:t>www.microsoft.com/en-us/download/details.aspx?id=19222</a:t>
            </a:r>
          </a:p>
          <a:p>
            <a:r>
              <a:rPr lang="en-US" sz="1400" dirty="0">
                <a:solidFill>
                  <a:schemeClr val="bg2"/>
                </a:solidFill>
                <a:latin typeface="Segoe UI"/>
              </a:rPr>
              <a:t>http://msdn.microsoft.com/en-us/library/ff963553.aspx</a:t>
            </a:r>
            <a:endParaRPr lang="en-US" sz="1400" dirty="0" smtClean="0">
              <a:solidFill>
                <a:schemeClr val="bg2"/>
              </a:solidFill>
              <a:latin typeface="Segoe UI"/>
            </a:endParaRPr>
          </a:p>
        </p:txBody>
      </p:sp>
    </p:spTree>
    <p:extLst>
      <p:ext uri="{BB962C8B-B14F-4D97-AF65-F5344CB8AC3E}">
        <p14:creationId xmlns:p14="http://schemas.microsoft.com/office/powerpoint/2010/main" val="262516443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2013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5980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218239" y="2504982"/>
            <a:ext cx="6094815" cy="1200329"/>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void</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PausePrintAsync</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2B91AF"/>
                </a:solidFill>
                <a:highlight>
                  <a:srgbClr val="FFFFFF"/>
                </a:highlight>
                <a:latin typeface="Consolas" panose="020B0609020204030204" pitchFamily="49" charset="0"/>
              </a:rPr>
              <a:t>ThreadPool</a:t>
            </a:r>
            <a:r>
              <a:rPr lang="en-US" dirty="0" err="1" smtClean="0">
                <a:solidFill>
                  <a:srgbClr val="000000"/>
                </a:solidFill>
                <a:highlight>
                  <a:srgbClr val="FFFFFF"/>
                </a:highlight>
                <a:latin typeface="Consolas" panose="020B0609020204030204" pitchFamily="49" charset="0"/>
              </a:rPr>
              <a:t>.QueueUserWorkItem</a:t>
            </a:r>
            <a:r>
              <a:rPr lang="en-US" dirty="0" smtClean="0">
                <a:solidFill>
                  <a:srgbClr val="000000"/>
                </a:solidFill>
                <a:highlight>
                  <a:srgbClr val="FFFFFF"/>
                </a:highlight>
                <a:latin typeface="Consolas" panose="020B0609020204030204" pitchFamily="49" charset="0"/>
              </a:rPr>
              <a:t>(_ =&gt;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p>
        </p:txBody>
      </p:sp>
      <p:sp>
        <p:nvSpPr>
          <p:cNvPr id="17" name="Rectangle 16"/>
          <p:cNvSpPr/>
          <p:nvPr/>
        </p:nvSpPr>
        <p:spPr>
          <a:xfrm>
            <a:off x="6218239" y="2504982"/>
            <a:ext cx="6094815" cy="1200329"/>
          </a:xfrm>
          <a:prstGeom prst="rect">
            <a:avLst/>
          </a:prstGeom>
          <a:solidFill>
            <a:schemeClr val="tx1"/>
          </a:solidFill>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PausePrintAsync</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FF"/>
                </a:solidFill>
                <a:highlight>
                  <a:srgbClr val="FFFFFF"/>
                </a:highlight>
                <a:latin typeface="Consolas" panose="020B0609020204030204" pitchFamily="49" charset="0"/>
              </a:rPr>
              <a:t>    return </a:t>
            </a:r>
            <a:r>
              <a:rPr lang="en-US" dirty="0" err="1" smtClean="0">
                <a:solidFill>
                  <a:srgbClr val="2B91AF"/>
                </a:solidFill>
                <a:highlight>
                  <a:srgbClr val="FFFFFF"/>
                </a:highlight>
                <a:latin typeface="Consolas" panose="020B0609020204030204" pitchFamily="49" charset="0"/>
              </a:rPr>
              <a:t>Task</a:t>
            </a:r>
            <a:r>
              <a:rPr lang="en-US" dirty="0" err="1" smtClean="0">
                <a:solidFill>
                  <a:srgbClr val="000000"/>
                </a:solidFill>
                <a:highlight>
                  <a:srgbClr val="FFFFFF"/>
                </a:highlight>
                <a:latin typeface="Consolas" panose="020B0609020204030204" pitchFamily="49" charset="0"/>
              </a:rPr>
              <a:t>.Run</a:t>
            </a:r>
            <a:r>
              <a:rPr lang="en-US" dirty="0" smtClean="0">
                <a:solidFill>
                  <a:srgbClr val="000000"/>
                </a:solidFill>
                <a:highlight>
                  <a:srgbClr val="FFFFFF"/>
                </a:highlight>
                <a:latin typeface="Consolas" panose="020B0609020204030204" pitchFamily="49" charset="0"/>
              </a:rPr>
              <a:t>(() =&gt;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p>
        </p:txBody>
      </p:sp>
      <p:sp>
        <p:nvSpPr>
          <p:cNvPr id="10" name="Rectangle 9"/>
          <p:cNvSpPr/>
          <p:nvPr/>
        </p:nvSpPr>
        <p:spPr>
          <a:xfrm>
            <a:off x="6218237" y="4493339"/>
            <a:ext cx="6094817" cy="2308324"/>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PausePrintAsync</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tcs</a:t>
            </a:r>
            <a:r>
              <a:rPr lang="en-US" dirty="0" smtClean="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new</a:t>
            </a:r>
            <a:r>
              <a:rPr lang="en-US" dirty="0" smtClean="0">
                <a:solidFill>
                  <a:srgbClr val="000000"/>
                </a:solidFill>
                <a:highlight>
                  <a:srgbClr val="FFFFFF"/>
                </a:highlight>
                <a:latin typeface="Consolas" panose="020B0609020204030204" pitchFamily="49" charset="0"/>
              </a:rPr>
              <a:t> </a:t>
            </a:r>
            <a:r>
              <a:rPr lang="en-US" dirty="0" err="1" smtClean="0">
                <a:solidFill>
                  <a:srgbClr val="2B91AF"/>
                </a:solidFill>
                <a:highlight>
                  <a:srgbClr val="FFFFFF"/>
                </a:highlight>
                <a:latin typeface="Consolas" panose="020B0609020204030204" pitchFamily="49" charset="0"/>
              </a:rPr>
              <a:t>TaskCompletionSource</a:t>
            </a:r>
            <a:r>
              <a:rPr lang="en-US" dirty="0" smtClean="0">
                <a:solidFill>
                  <a:srgbClr val="000000"/>
                </a:solidFill>
                <a:highlight>
                  <a:srgbClr val="FFFFFF"/>
                </a:highlight>
                <a:latin typeface="Consolas" panose="020B0609020204030204" pitchFamily="49" charset="0"/>
              </a:rPr>
              <a:t>&lt;</a:t>
            </a:r>
            <a:r>
              <a:rPr lang="en-US" dirty="0" err="1" smtClean="0">
                <a:solidFill>
                  <a:srgbClr val="0000FF"/>
                </a:solidFill>
                <a:highlight>
                  <a:srgbClr val="FFFFFF"/>
                </a:highlight>
                <a:latin typeface="Consolas" panose="020B0609020204030204" pitchFamily="49" charset="0"/>
              </a:rPr>
              <a:t>bool</a:t>
            </a:r>
            <a:r>
              <a:rPr lang="en-US" dirty="0" smtClean="0">
                <a:solidFill>
                  <a:srgbClr val="000000"/>
                </a:solidFill>
                <a:highlight>
                  <a:srgbClr val="FFFFFF"/>
                </a:highlight>
                <a:latin typeface="Consolas" panose="020B0609020204030204" pitchFamily="49" charset="0"/>
              </a:rPr>
              <a:t>&gt;();</a:t>
            </a:r>
            <a:br>
              <a:rPr lang="en-US" dirty="0" smtClean="0">
                <a:solidFill>
                  <a:srgbClr val="000000"/>
                </a:solidFill>
                <a:highlight>
                  <a:srgbClr val="FFFFFF"/>
                </a:highlight>
                <a:latin typeface="Consolas" panose="020B0609020204030204" pitchFamily="49" charset="0"/>
              </a:rPr>
            </a:br>
            <a:r>
              <a:rPr lang="en-US" dirty="0" smtClean="0">
                <a:solidFill>
                  <a:srgbClr val="0000FF"/>
                </a:solidFill>
                <a:highlight>
                  <a:srgbClr val="FFFFFF"/>
                </a:highlight>
                <a:latin typeface="Consolas" panose="020B0609020204030204" pitchFamily="49" charset="0"/>
              </a:rPr>
              <a:t>    new</a:t>
            </a:r>
            <a:r>
              <a:rPr lang="en-US" dirty="0" smtClean="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Timer</a:t>
            </a:r>
            <a:r>
              <a:rPr lang="en-US" dirty="0" smtClean="0">
                <a:solidFill>
                  <a:srgbClr val="000000"/>
                </a:solidFill>
                <a:highlight>
                  <a:srgbClr val="FFFFFF"/>
                </a:highlight>
                <a:latin typeface="Consolas" panose="020B0609020204030204" pitchFamily="49" charset="0"/>
              </a:rPr>
              <a:t>(_ =&gt;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smtClean="0">
                <a:solidFill>
                  <a:srgbClr val="000000"/>
                </a:solidFill>
                <a:highlight>
                  <a:srgbClr val="FFFFFF"/>
                </a:highlight>
                <a:latin typeface="Consolas" panose="020B0609020204030204" pitchFamily="49" charset="0"/>
              </a:rPr>
              <a:t>.WriteLine</a:t>
            </a:r>
            <a:r>
              <a:rPr lang="en-US" dirty="0" smtClean="0">
                <a:solidFill>
                  <a:srgbClr val="000000"/>
                </a:solidFill>
                <a:highlight>
                  <a:srgbClr val="FFFFFF"/>
                </a:highlight>
                <a:latin typeface="Consolas" panose="020B0609020204030204" pitchFamily="49" charset="0"/>
              </a:rPr>
              <a:t>(</a:t>
            </a:r>
            <a:r>
              <a:rPr lang="en-US" dirty="0" smtClean="0">
                <a:solidFill>
                  <a:schemeClr val="accent3">
                    <a:lumMod val="75000"/>
                  </a:schemeClr>
                </a:solidFill>
                <a:highlight>
                  <a:srgbClr val="FFFFFF"/>
                </a:highlight>
                <a:latin typeface="Consolas" panose="020B0609020204030204" pitchFamily="49" charset="0"/>
              </a:rPr>
              <a:t>"Hello"</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tcs.SetResult</a:t>
            </a:r>
            <a:r>
              <a:rPr lang="en-US" dirty="0" smtClean="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true</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}).Change(10000, </a:t>
            </a:r>
            <a:r>
              <a:rPr lang="en-US" dirty="0" err="1">
                <a:solidFill>
                  <a:srgbClr val="2B91AF"/>
                </a:solidFill>
                <a:highlight>
                  <a:srgbClr val="FFFFFF"/>
                </a:highlight>
                <a:latin typeface="Consolas" panose="020B0609020204030204" pitchFamily="49" charset="0"/>
              </a:rPr>
              <a:t>Timeout</a:t>
            </a:r>
            <a:r>
              <a:rPr lang="en-US" dirty="0" err="1" smtClean="0">
                <a:solidFill>
                  <a:srgbClr val="000000"/>
                </a:solidFill>
                <a:highlight>
                  <a:srgbClr val="FFFFFF"/>
                </a:highlight>
                <a:latin typeface="Consolas" panose="020B0609020204030204" pitchFamily="49" charset="0"/>
              </a:rPr>
              <a:t>.Infinite</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tcs.Task</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p>
        </p:txBody>
      </p:sp>
      <p:sp>
        <p:nvSpPr>
          <p:cNvPr id="11" name="Rectangle 10"/>
          <p:cNvSpPr/>
          <p:nvPr/>
        </p:nvSpPr>
        <p:spPr>
          <a:xfrm>
            <a:off x="6218236" y="4504688"/>
            <a:ext cx="6094817" cy="2585323"/>
          </a:xfrm>
          <a:prstGeom prst="rect">
            <a:avLst/>
          </a:prstGeom>
          <a:solidFill>
            <a:schemeClr val="tx1"/>
          </a:solidFill>
        </p:spPr>
        <p:txBody>
          <a:bodyPr wrap="square">
            <a:no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a:t>
            </a:r>
            <a:r>
              <a:rPr lang="en-US" dirty="0" err="1" smtClean="0">
                <a:solidFill>
                  <a:srgbClr val="0000FF"/>
                </a:solidFill>
                <a:highlight>
                  <a:srgbClr val="FFFFFF"/>
                </a:highlight>
                <a:latin typeface="Consolas" panose="020B0609020204030204" pitchFamily="49" charset="0"/>
              </a:rPr>
              <a:t>async</a:t>
            </a:r>
            <a:r>
              <a:rPr lang="en-US" dirty="0" smtClean="0">
                <a:solidFill>
                  <a:srgbClr val="0000FF"/>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PausePrintAsync</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await</a:t>
            </a:r>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Task</a:t>
            </a:r>
            <a:r>
              <a:rPr lang="en-US" dirty="0" err="1" smtClean="0">
                <a:solidFill>
                  <a:srgbClr val="000000"/>
                </a:solidFill>
                <a:highlight>
                  <a:srgbClr val="FFFFFF"/>
                </a:highlight>
                <a:latin typeface="Consolas" panose="020B0609020204030204" pitchFamily="49" charset="0"/>
              </a:rPr>
              <a:t>.Delay</a:t>
            </a:r>
            <a:r>
              <a:rPr lang="en-US" dirty="0" smtClean="0">
                <a:solidFill>
                  <a:srgbClr val="000000"/>
                </a:solidFill>
                <a:highlight>
                  <a:srgbClr val="FFFFFF"/>
                </a:highlight>
                <a:latin typeface="Consolas" panose="020B0609020204030204" pitchFamily="49" charset="0"/>
              </a:rPr>
              <a:t>(10000);</a:t>
            </a:r>
            <a:br>
              <a:rPr lang="en-US" dirty="0" smtClean="0">
                <a:solidFill>
                  <a:srgbClr val="000000"/>
                </a:solidFill>
                <a:highlight>
                  <a:srgbClr val="FFFFFF"/>
                </a:highlight>
                <a:latin typeface="Consolas" panose="020B0609020204030204" pitchFamily="49" charset="0"/>
              </a:rPr>
            </a:br>
            <a:r>
              <a:rPr lang="en-US" dirty="0" smtClean="0">
                <a:solidFill>
                  <a:srgbClr val="2B91AF"/>
                </a:solidFill>
                <a:highlight>
                  <a:srgbClr val="FFFFFF"/>
                </a:highlight>
                <a:latin typeface="Consolas" panose="020B0609020204030204" pitchFamily="49" charset="0"/>
              </a:rPr>
              <a:t>    </a:t>
            </a:r>
            <a:r>
              <a:rPr lang="en-US" dirty="0" err="1" smtClean="0">
                <a:solidFill>
                  <a:srgbClr val="2B91AF"/>
                </a:solidFill>
                <a:highlight>
                  <a:srgbClr val="FFFFFF"/>
                </a:highlight>
                <a:latin typeface="Consolas" panose="020B0609020204030204" pitchFamily="49" charset="0"/>
              </a:rPr>
              <a:t>Console</a:t>
            </a:r>
            <a:r>
              <a:rPr lang="en-US" dirty="0" err="1" smtClean="0">
                <a:solidFill>
                  <a:srgbClr val="000000"/>
                </a:solidFill>
                <a:highlight>
                  <a:srgbClr val="FFFFFF"/>
                </a:highlight>
                <a:latin typeface="Consolas" panose="020B0609020204030204" pitchFamily="49" charset="0"/>
              </a:rPr>
              <a:t>.WriteLine</a:t>
            </a:r>
            <a:r>
              <a:rPr lang="en-US" dirty="0" smtClean="0">
                <a:solidFill>
                  <a:srgbClr val="000000"/>
                </a:solidFill>
                <a:highlight>
                  <a:srgbClr val="FFFFFF"/>
                </a:highlight>
                <a:latin typeface="Consolas" panose="020B0609020204030204" pitchFamily="49" charset="0"/>
              </a:rPr>
              <a:t>(</a:t>
            </a:r>
            <a:r>
              <a:rPr lang="en-US" dirty="0" smtClean="0">
                <a:solidFill>
                  <a:schemeClr val="accent3">
                    <a:lumMod val="75000"/>
                  </a:schemeClr>
                </a:solidFill>
                <a:highlight>
                  <a:srgbClr val="FFFFFF"/>
                </a:highlight>
                <a:latin typeface="Consolas" panose="020B0609020204030204" pitchFamily="49" charset="0"/>
              </a:rPr>
              <a:t>"Hello"</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p>
        </p:txBody>
      </p:sp>
      <p:sp>
        <p:nvSpPr>
          <p:cNvPr id="2" name="Title 1"/>
          <p:cNvSpPr>
            <a:spLocks noGrp="1"/>
          </p:cNvSpPr>
          <p:nvPr>
            <p:ph type="title"/>
          </p:nvPr>
        </p:nvSpPr>
        <p:spPr/>
        <p:txBody>
          <a:bodyPr/>
          <a:lstStyle/>
          <a:p>
            <a:r>
              <a:rPr lang="en-US" dirty="0" smtClean="0"/>
              <a:t>Sync </a:t>
            </a:r>
            <a:r>
              <a:rPr lang="en-US" dirty="0" err="1" smtClean="0"/>
              <a:t>vs</a:t>
            </a:r>
            <a:r>
              <a:rPr lang="en-US" dirty="0" smtClean="0"/>
              <a:t> Async</a:t>
            </a:r>
            <a:endParaRPr lang="en-US" dirty="0"/>
          </a:p>
        </p:txBody>
      </p:sp>
      <p:sp>
        <p:nvSpPr>
          <p:cNvPr id="3" name="Text Placeholder 2"/>
          <p:cNvSpPr>
            <a:spLocks noGrp="1"/>
          </p:cNvSpPr>
          <p:nvPr>
            <p:ph type="body" sz="quarter" idx="10"/>
          </p:nvPr>
        </p:nvSpPr>
        <p:spPr>
          <a:xfrm>
            <a:off x="274638" y="1221157"/>
            <a:ext cx="11887199" cy="641714"/>
          </a:xfrm>
        </p:spPr>
        <p:txBody>
          <a:bodyPr/>
          <a:lstStyle/>
          <a:p>
            <a:r>
              <a:rPr lang="en-US" dirty="0" smtClean="0"/>
              <a:t>“Pause for 10 seconds, then output 'Hello' to the console.”</a:t>
            </a:r>
            <a:endParaRPr lang="en-US" dirty="0"/>
          </a:p>
        </p:txBody>
      </p:sp>
      <p:sp>
        <p:nvSpPr>
          <p:cNvPr id="4" name="Text Placeholder 3"/>
          <p:cNvSpPr txBox="1">
            <a:spLocks/>
          </p:cNvSpPr>
          <p:nvPr/>
        </p:nvSpPr>
        <p:spPr>
          <a:xfrm>
            <a:off x="427616" y="1829793"/>
            <a:ext cx="5257799" cy="6832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smtClean="0">
                <a:solidFill>
                  <a:srgbClr val="00518E"/>
                </a:solidFill>
                <a:latin typeface="Segoe UI Light" panose="020B0502040204020203" pitchFamily="34" charset="0"/>
                <a:cs typeface="Segoe UI Light" panose="020B0502040204020203" pitchFamily="34" charset="0"/>
              </a:rPr>
              <a:t>Synchronous</a:t>
            </a:r>
          </a:p>
        </p:txBody>
      </p:sp>
      <p:sp>
        <p:nvSpPr>
          <p:cNvPr id="5" name="Text Placeholder 3"/>
          <p:cNvSpPr txBox="1">
            <a:spLocks/>
          </p:cNvSpPr>
          <p:nvPr/>
        </p:nvSpPr>
        <p:spPr>
          <a:xfrm>
            <a:off x="6113640" y="1835302"/>
            <a:ext cx="5287961" cy="6832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smtClean="0">
                <a:solidFill>
                  <a:srgbClr val="00518E"/>
                </a:solidFill>
                <a:latin typeface="Segoe UI Light" panose="020B0502040204020203" pitchFamily="34" charset="0"/>
                <a:cs typeface="Segoe UI Light" panose="020B0502040204020203" pitchFamily="34" charset="0"/>
              </a:rPr>
              <a:t>Asynchronous</a:t>
            </a:r>
            <a:endParaRPr lang="en-US" sz="2000" dirty="0"/>
          </a:p>
        </p:txBody>
      </p:sp>
      <p:sp>
        <p:nvSpPr>
          <p:cNvPr id="6" name="Rectangle 5"/>
          <p:cNvSpPr/>
          <p:nvPr/>
        </p:nvSpPr>
        <p:spPr>
          <a:xfrm>
            <a:off x="503237" y="2513057"/>
            <a:ext cx="5563178" cy="1754326"/>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void</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smtClean="0">
                <a:solidFill>
                  <a:srgbClr val="000000"/>
                </a:solidFill>
                <a:highlight>
                  <a:srgbClr val="FFFFFF"/>
                </a:highlight>
                <a:latin typeface="Consolas" panose="020B0609020204030204" pitchFamily="49" charset="0"/>
              </a:rPr>
              <a:t> end = </a:t>
            </a:r>
            <a:r>
              <a:rPr lang="en-US" dirty="0" err="1">
                <a:solidFill>
                  <a:srgbClr val="2B91AF"/>
                </a:solidFill>
                <a:highlight>
                  <a:srgbClr val="FFFFFF"/>
                </a:highlight>
                <a:latin typeface="Consolas" panose="020B0609020204030204" pitchFamily="49" charset="0"/>
              </a:rPr>
              <a:t>DateTime</a:t>
            </a:r>
            <a:r>
              <a:rPr lang="en-US" dirty="0" err="1" smtClean="0">
                <a:solidFill>
                  <a:srgbClr val="000000"/>
                </a:solidFill>
                <a:highlight>
                  <a:srgbClr val="FFFFFF"/>
                </a:highlight>
                <a:latin typeface="Consolas" panose="020B0609020204030204" pitchFamily="49" charset="0"/>
              </a:rPr>
              <a:t>.Now</a:t>
            </a:r>
            <a:r>
              <a:rPr lang="en-US" dirty="0" smtClean="0">
                <a:solidFill>
                  <a:srgbClr val="000000"/>
                </a:solidFill>
                <a:highlight>
                  <a:srgbClr val="FFFFFF"/>
                </a:highlight>
                <a:latin typeface="Consolas" panose="020B0609020204030204" pitchFamily="49" charset="0"/>
              </a:rPr>
              <a:t> +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TimeSpan</a:t>
            </a:r>
            <a:r>
              <a:rPr lang="en-US" dirty="0" err="1" smtClean="0">
                <a:solidFill>
                  <a:srgbClr val="000000"/>
                </a:solidFill>
                <a:highlight>
                  <a:srgbClr val="FFFFFF"/>
                </a:highlight>
                <a:latin typeface="Consolas" panose="020B0609020204030204" pitchFamily="49" charset="0"/>
              </a:rPr>
              <a:t>.FromSeconds</a:t>
            </a:r>
            <a:r>
              <a:rPr lang="en-US" dirty="0" smtClean="0">
                <a:solidFill>
                  <a:srgbClr val="000000"/>
                </a:solidFill>
                <a:highlight>
                  <a:srgbClr val="FFFFFF"/>
                </a:highlight>
                <a:latin typeface="Consolas" panose="020B0609020204030204" pitchFamily="49" charset="0"/>
              </a:rPr>
              <a:t>(10);</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while</a:t>
            </a:r>
            <a:r>
              <a:rPr lang="en-US" dirty="0" smtClean="0">
                <a:solidFill>
                  <a:srgbClr val="000000"/>
                </a:solidFill>
                <a:highlight>
                  <a:srgbClr val="FFFFFF"/>
                </a:highlight>
                <a:latin typeface="Consolas" panose="020B0609020204030204" pitchFamily="49" charset="0"/>
              </a:rPr>
              <a:t>(</a:t>
            </a:r>
            <a:r>
              <a:rPr lang="en-US" dirty="0" err="1">
                <a:solidFill>
                  <a:srgbClr val="2B91AF"/>
                </a:solidFill>
                <a:highlight>
                  <a:srgbClr val="FFFFFF"/>
                </a:highlight>
                <a:latin typeface="Consolas" panose="020B0609020204030204" pitchFamily="49" charset="0"/>
              </a:rPr>
              <a:t>DateTime</a:t>
            </a:r>
            <a:r>
              <a:rPr lang="en-US" dirty="0" err="1" smtClean="0">
                <a:solidFill>
                  <a:srgbClr val="000000"/>
                </a:solidFill>
                <a:highlight>
                  <a:srgbClr val="FFFFFF"/>
                </a:highlight>
                <a:latin typeface="Consolas" panose="020B0609020204030204" pitchFamily="49" charset="0"/>
              </a:rPr>
              <a:t>.Now</a:t>
            </a:r>
            <a:r>
              <a:rPr lang="en-US" dirty="0" smtClean="0">
                <a:solidFill>
                  <a:srgbClr val="000000"/>
                </a:solidFill>
                <a:highlight>
                  <a:srgbClr val="FFFFFF"/>
                </a:highlight>
                <a:latin typeface="Consolas" panose="020B0609020204030204" pitchFamily="49" charset="0"/>
              </a:rPr>
              <a:t> &lt; end);</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smtClean="0">
                <a:solidFill>
                  <a:srgbClr val="000000"/>
                </a:solidFill>
                <a:highlight>
                  <a:srgbClr val="FFFFFF"/>
                </a:highlight>
                <a:latin typeface="Consolas" panose="020B0609020204030204" pitchFamily="49" charset="0"/>
              </a:rPr>
              <a:t>(</a:t>
            </a:r>
            <a:r>
              <a:rPr lang="en-US" dirty="0" smtClean="0">
                <a:solidFill>
                  <a:schemeClr val="accent3">
                    <a:lumMod val="75000"/>
                  </a:schemeClr>
                </a:solidFill>
                <a:highlight>
                  <a:srgbClr val="FFFFFF"/>
                </a:highlight>
                <a:latin typeface="Consolas" panose="020B0609020204030204" pitchFamily="49" charset="0"/>
              </a:rPr>
              <a:t>"Hello"</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9" name="Rectangle 8"/>
          <p:cNvSpPr/>
          <p:nvPr/>
        </p:nvSpPr>
        <p:spPr>
          <a:xfrm>
            <a:off x="503236" y="4504688"/>
            <a:ext cx="5563179" cy="1200329"/>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void</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smtClean="0">
                <a:solidFill>
                  <a:srgbClr val="000000"/>
                </a:solidFill>
                <a:highlight>
                  <a:srgbClr val="FFFFFF"/>
                </a:highlight>
                <a:latin typeface="Consolas" panose="020B0609020204030204" pitchFamily="49" charset="0"/>
              </a:rPr>
              <a:t> t = </a:t>
            </a:r>
            <a:r>
              <a:rPr lang="en-US" dirty="0" err="1" smtClean="0">
                <a:solidFill>
                  <a:srgbClr val="000000"/>
                </a:solidFill>
                <a:highlight>
                  <a:srgbClr val="FFFFFF"/>
                </a:highlight>
                <a:latin typeface="Consolas" panose="020B0609020204030204" pitchFamily="49" charset="0"/>
              </a:rPr>
              <a:t>PausePrintAsync</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t.Wait</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16" name="Text Placeholder 3"/>
          <p:cNvSpPr txBox="1">
            <a:spLocks/>
          </p:cNvSpPr>
          <p:nvPr/>
        </p:nvSpPr>
        <p:spPr>
          <a:xfrm>
            <a:off x="350838" y="5849252"/>
            <a:ext cx="11734800" cy="104644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800" dirty="0" smtClean="0"/>
              <a:t>Both “</a:t>
            </a:r>
            <a:r>
              <a:rPr lang="en-US" sz="2800" dirty="0" err="1" smtClean="0"/>
              <a:t>async</a:t>
            </a:r>
            <a:r>
              <a:rPr lang="en-US" sz="2800" dirty="0" smtClean="0"/>
              <a:t> over sync” and “sync over </a:t>
            </a:r>
            <a:r>
              <a:rPr lang="en-US" sz="2800" dirty="0" err="1" smtClean="0"/>
              <a:t>async</a:t>
            </a:r>
            <a:r>
              <a:rPr lang="en-US" sz="2800" dirty="0" smtClean="0"/>
              <a:t>” can be problematic</a:t>
            </a:r>
          </a:p>
          <a:p>
            <a:pPr algn="ctr"/>
            <a:r>
              <a:rPr lang="en-US" sz="2800" dirty="0" smtClean="0"/>
              <a:t>if you don’t completely understand the implementation.</a:t>
            </a:r>
            <a:endParaRPr lang="en-US" sz="2800" dirty="0"/>
          </a:p>
        </p:txBody>
      </p:sp>
      <p:grpSp>
        <p:nvGrpSpPr>
          <p:cNvPr id="14" name="Group 13"/>
          <p:cNvGrpSpPr/>
          <p:nvPr/>
        </p:nvGrpSpPr>
        <p:grpSpPr>
          <a:xfrm>
            <a:off x="9571037" y="2707490"/>
            <a:ext cx="1373261" cy="960263"/>
            <a:chOff x="9647237" y="2925554"/>
            <a:chExt cx="1373261" cy="960263"/>
          </a:xfrm>
        </p:grpSpPr>
        <p:sp>
          <p:nvSpPr>
            <p:cNvPr id="15" name="Curved Left Arrow 14"/>
            <p:cNvSpPr/>
            <p:nvPr/>
          </p:nvSpPr>
          <p:spPr bwMode="auto">
            <a:xfrm>
              <a:off x="9647237" y="3089633"/>
              <a:ext cx="612648" cy="632106"/>
            </a:xfrm>
            <a:prstGeom prst="curvedLeftArrow">
              <a:avLst>
                <a:gd name="adj1" fmla="val 31368"/>
                <a:gd name="adj2" fmla="val 45231"/>
                <a:gd name="adj3" fmla="val 25000"/>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0">
                      <a:srgbClr val="FFFFFF"/>
                    </a:gs>
                    <a:gs pos="100000">
                      <a:srgbClr val="FFFFFF"/>
                    </a:gs>
                  </a:gsLst>
                  <a:lin ang="5400000" scaled="0"/>
                </a:gradFill>
              </a:endParaRPr>
            </a:p>
          </p:txBody>
        </p:sp>
        <p:sp>
          <p:nvSpPr>
            <p:cNvPr id="12" name="TextBox 11"/>
            <p:cNvSpPr txBox="1"/>
            <p:nvPr/>
          </p:nvSpPr>
          <p:spPr>
            <a:xfrm>
              <a:off x="10028237" y="2925554"/>
              <a:ext cx="992261"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solidFill>
                    <a:schemeClr val="bg1"/>
                  </a:solidFill>
                </a:rPr>
                <a:t>“</a:t>
              </a:r>
              <a:r>
                <a:rPr lang="en-US" sz="1600" dirty="0" err="1" smtClean="0">
                  <a:solidFill>
                    <a:schemeClr val="bg1"/>
                  </a:solidFill>
                </a:rPr>
                <a:t>async</a:t>
              </a:r>
              <a:r>
                <a:rPr lang="en-US" sz="1600" dirty="0" smtClean="0">
                  <a:solidFill>
                    <a:schemeClr val="bg1"/>
                  </a:solidFill>
                </a:rPr>
                <a:t> over sync”</a:t>
              </a:r>
            </a:p>
          </p:txBody>
        </p:sp>
      </p:grpSp>
      <p:grpSp>
        <p:nvGrpSpPr>
          <p:cNvPr id="19" name="Group 18"/>
          <p:cNvGrpSpPr/>
          <p:nvPr/>
        </p:nvGrpSpPr>
        <p:grpSpPr>
          <a:xfrm>
            <a:off x="4541837" y="4665245"/>
            <a:ext cx="1373261" cy="960263"/>
            <a:chOff x="9647237" y="2950945"/>
            <a:chExt cx="1373261" cy="960263"/>
          </a:xfrm>
        </p:grpSpPr>
        <p:sp>
          <p:nvSpPr>
            <p:cNvPr id="20" name="Curved Left Arrow 19"/>
            <p:cNvSpPr/>
            <p:nvPr/>
          </p:nvSpPr>
          <p:spPr bwMode="auto">
            <a:xfrm flipV="1">
              <a:off x="9647237" y="3140417"/>
              <a:ext cx="609600" cy="581321"/>
            </a:xfrm>
            <a:prstGeom prst="curvedLeftArrow">
              <a:avLst>
                <a:gd name="adj1" fmla="val 31368"/>
                <a:gd name="adj2" fmla="val 45231"/>
                <a:gd name="adj3" fmla="val 25000"/>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0">
                      <a:srgbClr val="FFFFFF"/>
                    </a:gs>
                    <a:gs pos="100000">
                      <a:srgbClr val="FFFFFF"/>
                    </a:gs>
                  </a:gsLst>
                  <a:lin ang="5400000" scaled="0"/>
                </a:gradFill>
              </a:endParaRPr>
            </a:p>
          </p:txBody>
        </p:sp>
        <p:sp>
          <p:nvSpPr>
            <p:cNvPr id="21" name="TextBox 20"/>
            <p:cNvSpPr txBox="1"/>
            <p:nvPr/>
          </p:nvSpPr>
          <p:spPr>
            <a:xfrm>
              <a:off x="10028237" y="2950945"/>
              <a:ext cx="992261"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solidFill>
                    <a:schemeClr val="bg1"/>
                  </a:solidFill>
                </a:rPr>
                <a:t>“sync</a:t>
              </a:r>
              <a:br>
                <a:rPr lang="en-US" sz="1600" dirty="0" smtClean="0">
                  <a:solidFill>
                    <a:schemeClr val="bg1"/>
                  </a:solidFill>
                </a:rPr>
              </a:br>
              <a:r>
                <a:rPr lang="en-US" sz="1600" dirty="0" smtClean="0">
                  <a:solidFill>
                    <a:schemeClr val="bg1"/>
                  </a:solidFill>
                </a:rPr>
                <a:t>over </a:t>
              </a:r>
              <a:r>
                <a:rPr lang="en-US" sz="1600" dirty="0" err="1" smtClean="0">
                  <a:solidFill>
                    <a:schemeClr val="bg1"/>
                  </a:solidFill>
                </a:rPr>
                <a:t>async</a:t>
              </a:r>
              <a:r>
                <a:rPr lang="en-US" sz="1600" dirty="0" smtClean="0">
                  <a:solidFill>
                    <a:schemeClr val="bg1"/>
                  </a:solidFill>
                </a:rPr>
                <a:t>”</a:t>
              </a:r>
            </a:p>
          </p:txBody>
        </p:sp>
      </p:grpSp>
    </p:spTree>
    <p:extLst>
      <p:ext uri="{BB962C8B-B14F-4D97-AF65-F5344CB8AC3E}">
        <p14:creationId xmlns:p14="http://schemas.microsoft.com/office/powerpoint/2010/main" val="247269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bldP spid="10" grpId="0"/>
      <p:bldP spid="11" grpId="0" animBg="1"/>
      <p:bldP spid="4" grpId="0"/>
      <p:bldP spid="5" grpId="0"/>
      <p:bldP spid="6" grpId="0"/>
      <p:bldP spid="9"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go </a:t>
            </a:r>
            <a:r>
              <a:rPr lang="en-US" dirty="0" err="1" smtClean="0"/>
              <a:t>async</a:t>
            </a:r>
            <a:r>
              <a:rPr lang="en-US" dirty="0" smtClean="0"/>
              <a:t>?</a:t>
            </a:r>
            <a:endParaRPr lang="en-US" dirty="0"/>
          </a:p>
        </p:txBody>
      </p:sp>
      <p:sp>
        <p:nvSpPr>
          <p:cNvPr id="3" name="Text Placeholder 2"/>
          <p:cNvSpPr>
            <a:spLocks noGrp="1"/>
          </p:cNvSpPr>
          <p:nvPr>
            <p:ph type="body" sz="quarter" idx="10"/>
          </p:nvPr>
        </p:nvSpPr>
        <p:spPr>
          <a:xfrm>
            <a:off x="274638" y="1220842"/>
            <a:ext cx="12039599" cy="5059847"/>
          </a:xfrm>
        </p:spPr>
        <p:txBody>
          <a:bodyPr/>
          <a:lstStyle/>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Offloading</a:t>
            </a:r>
          </a:p>
          <a:p>
            <a:pPr marL="803753" lvl="1" indent="-457200">
              <a:buFont typeface="Arial" panose="020B0604020202020204" pitchFamily="34" charset="0"/>
              <a:buChar char="•"/>
            </a:pPr>
            <a:r>
              <a:rPr lang="en-US" dirty="0" smtClean="0"/>
              <a:t>Avoid tying up the current thread </a:t>
            </a:r>
            <a:r>
              <a:rPr lang="en-US" i="1" dirty="0" smtClean="0"/>
              <a:t>(some threads matter more than others)</a:t>
            </a:r>
          </a:p>
          <a:p>
            <a:pPr marL="803753" lvl="1" indent="-457200">
              <a:buFont typeface="Arial" panose="020B0604020202020204" pitchFamily="34" charset="0"/>
              <a:buChar char="•"/>
            </a:pPr>
            <a:r>
              <a:rPr lang="en-US" dirty="0" smtClean="0"/>
              <a:t>Do work on a specific thread </a:t>
            </a:r>
            <a:r>
              <a:rPr lang="en-US" i="1" dirty="0" smtClean="0"/>
              <a:t>(some threads are more capable than others)</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Concurrency</a:t>
            </a:r>
          </a:p>
          <a:p>
            <a:pPr marL="803753" lvl="1" indent="-457200">
              <a:buFont typeface="Arial" panose="020B0604020202020204" pitchFamily="34" charset="0"/>
              <a:buChar char="•"/>
            </a:pPr>
            <a:r>
              <a:rPr lang="en-US" dirty="0" smtClean="0"/>
              <a:t>Start multiple operations so that they may process concurrently</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Scalability</a:t>
            </a:r>
          </a:p>
          <a:p>
            <a:pPr marL="803753" lvl="1" indent="-457200">
              <a:buFont typeface="Arial" panose="020B0604020202020204" pitchFamily="34" charset="0"/>
              <a:buChar char="•"/>
            </a:pPr>
            <a:r>
              <a:rPr lang="en-US" dirty="0" smtClean="0"/>
              <a:t>Don’t waste resources (i.e. threads) you don’t need to use</a:t>
            </a:r>
            <a:endParaRPr lang="en-US" dirty="0"/>
          </a:p>
        </p:txBody>
      </p:sp>
      <p:sp>
        <p:nvSpPr>
          <p:cNvPr id="4" name="Left Arrow 3"/>
          <p:cNvSpPr/>
          <p:nvPr/>
        </p:nvSpPr>
        <p:spPr bwMode="auto">
          <a:xfrm>
            <a:off x="3398837" y="1749452"/>
            <a:ext cx="7162800" cy="685800"/>
          </a:xfrm>
          <a:prstGeom prst="lef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smtClean="0">
                <a:gradFill>
                  <a:gsLst>
                    <a:gs pos="0">
                      <a:srgbClr val="FFFFFF"/>
                    </a:gs>
                    <a:gs pos="100000">
                      <a:srgbClr val="FFFFFF"/>
                    </a:gs>
                  </a:gsLst>
                  <a:lin ang="5400000" scaled="0"/>
                </a:gradFill>
              </a:rPr>
              <a:t>“</a:t>
            </a:r>
            <a:r>
              <a:rPr lang="en-US" sz="2000" b="1" dirty="0" err="1" smtClean="0">
                <a:gradFill>
                  <a:gsLst>
                    <a:gs pos="0">
                      <a:srgbClr val="FFFFFF"/>
                    </a:gs>
                    <a:gs pos="100000">
                      <a:srgbClr val="FFFFFF"/>
                    </a:gs>
                  </a:gsLst>
                  <a:lin ang="5400000" scaled="0"/>
                </a:gradFill>
              </a:rPr>
              <a:t>async</a:t>
            </a:r>
            <a:r>
              <a:rPr lang="en-US" sz="2000" b="1" dirty="0" smtClean="0">
                <a:gradFill>
                  <a:gsLst>
                    <a:gs pos="0">
                      <a:srgbClr val="FFFFFF"/>
                    </a:gs>
                    <a:gs pos="100000">
                      <a:srgbClr val="FFFFFF"/>
                    </a:gs>
                  </a:gsLst>
                  <a:lin ang="5400000" scaled="0"/>
                </a:gradFill>
              </a:rPr>
              <a:t> over sync” often valuable</a:t>
            </a:r>
            <a:endParaRPr lang="en-US" sz="2000" b="1" dirty="0">
              <a:gradFill>
                <a:gsLst>
                  <a:gs pos="0">
                    <a:srgbClr val="FFFFFF"/>
                  </a:gs>
                  <a:gs pos="100000">
                    <a:srgbClr val="FFFFFF"/>
                  </a:gs>
                </a:gsLst>
                <a:lin ang="5400000" scaled="0"/>
              </a:gradFill>
            </a:endParaRPr>
          </a:p>
        </p:txBody>
      </p:sp>
      <p:sp>
        <p:nvSpPr>
          <p:cNvPr id="5" name="Left Arrow 4"/>
          <p:cNvSpPr/>
          <p:nvPr/>
        </p:nvSpPr>
        <p:spPr bwMode="auto">
          <a:xfrm>
            <a:off x="3398837" y="5097462"/>
            <a:ext cx="7162800" cy="685800"/>
          </a:xfrm>
          <a:prstGeom prst="leftArrow">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smtClean="0">
                <a:gradFill>
                  <a:gsLst>
                    <a:gs pos="0">
                      <a:srgbClr val="FFFFFF"/>
                    </a:gs>
                    <a:gs pos="100000">
                      <a:srgbClr val="FFFFFF"/>
                    </a:gs>
                  </a:gsLst>
                  <a:lin ang="5400000" scaled="0"/>
                </a:gradFill>
              </a:rPr>
              <a:t>“</a:t>
            </a:r>
            <a:r>
              <a:rPr lang="en-US" sz="2000" b="1" dirty="0" err="1" smtClean="0">
                <a:gradFill>
                  <a:gsLst>
                    <a:gs pos="0">
                      <a:srgbClr val="FFFFFF"/>
                    </a:gs>
                    <a:gs pos="100000">
                      <a:srgbClr val="FFFFFF"/>
                    </a:gs>
                  </a:gsLst>
                  <a:lin ang="5400000" scaled="0"/>
                </a:gradFill>
              </a:rPr>
              <a:t>async</a:t>
            </a:r>
            <a:r>
              <a:rPr lang="en-US" sz="2000" b="1" dirty="0" smtClean="0">
                <a:gradFill>
                  <a:gsLst>
                    <a:gs pos="0">
                      <a:srgbClr val="FFFFFF"/>
                    </a:gs>
                    <a:gs pos="100000">
                      <a:srgbClr val="FFFFFF"/>
                    </a:gs>
                  </a:gsLst>
                  <a:lin ang="5400000" scaled="0"/>
                </a:gradFill>
              </a:rPr>
              <a:t> over sync” not useful, potentially damaging</a:t>
            </a:r>
            <a:endParaRPr lang="en-US" sz="2000" b="1" dirty="0">
              <a:gradFill>
                <a:gsLst>
                  <a:gs pos="0">
                    <a:srgbClr val="FFFFFF"/>
                  </a:gs>
                  <a:gs pos="100000">
                    <a:srgbClr val="FFFFFF"/>
                  </a:gs>
                </a:gsLst>
                <a:lin ang="5400000" scaled="0"/>
              </a:gradFill>
            </a:endParaRPr>
          </a:p>
        </p:txBody>
      </p:sp>
      <p:sp>
        <p:nvSpPr>
          <p:cNvPr id="10" name="Left Arrow 9"/>
          <p:cNvSpPr/>
          <p:nvPr/>
        </p:nvSpPr>
        <p:spPr bwMode="auto">
          <a:xfrm rot="16200000">
            <a:off x="9739542" y="3140815"/>
            <a:ext cx="3056448" cy="568942"/>
          </a:xfrm>
          <a:prstGeom prst="leftArrow">
            <a:avLst/>
          </a:prstGeom>
          <a:gradFill flip="none" rotWithShape="1">
            <a:gsLst>
              <a:gs pos="0">
                <a:srgbClr val="C00000"/>
              </a:gs>
              <a:gs pos="27000">
                <a:srgbClr val="4B6233"/>
              </a:gs>
              <a:gs pos="100000">
                <a:schemeClr val="accent2"/>
              </a:gs>
            </a:gsLst>
            <a:lin ang="0" scaled="0"/>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err="1" smtClean="0">
                <a:gradFill>
                  <a:gsLst>
                    <a:gs pos="0">
                      <a:srgbClr val="FFFFFF"/>
                    </a:gs>
                    <a:gs pos="100000">
                      <a:srgbClr val="FFFFFF"/>
                    </a:gs>
                  </a:gsLst>
                  <a:lin ang="5400000" scaled="0"/>
                </a:gradFill>
              </a:rPr>
              <a:t>Task.Run</a:t>
            </a:r>
            <a:endParaRPr lang="en-US" sz="1600" dirty="0">
              <a:gradFill>
                <a:gsLst>
                  <a:gs pos="0">
                    <a:srgbClr val="FFFFFF"/>
                  </a:gs>
                  <a:gs pos="100000">
                    <a:srgbClr val="FFFFFF"/>
                  </a:gs>
                </a:gsLst>
                <a:lin ang="5400000" scaled="0"/>
              </a:gradFill>
            </a:endParaRPr>
          </a:p>
        </p:txBody>
      </p:sp>
      <p:sp>
        <p:nvSpPr>
          <p:cNvPr id="11" name="Left Arrow 10"/>
          <p:cNvSpPr/>
          <p:nvPr/>
        </p:nvSpPr>
        <p:spPr bwMode="auto">
          <a:xfrm rot="16200000">
            <a:off x="11065702" y="3850200"/>
            <a:ext cx="1637677" cy="568942"/>
          </a:xfrm>
          <a:prstGeom prst="leftArrow">
            <a:avLst/>
          </a:prstGeom>
          <a:gradFill flip="none" rotWithShape="1">
            <a:gsLst>
              <a:gs pos="0">
                <a:srgbClr val="C00000"/>
              </a:gs>
              <a:gs pos="51000">
                <a:srgbClr val="4B6233"/>
              </a:gs>
              <a:gs pos="100000">
                <a:schemeClr val="accent2"/>
              </a:gs>
            </a:gsLst>
            <a:lin ang="0" scaled="0"/>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gradFill>
                  <a:gsLst>
                    <a:gs pos="0">
                      <a:srgbClr val="FFFFFF"/>
                    </a:gs>
                    <a:gs pos="100000">
                      <a:srgbClr val="FFFFFF"/>
                    </a:gs>
                  </a:gsLst>
                  <a:lin ang="5400000" scaled="0"/>
                </a:gradFill>
              </a:rPr>
              <a:t>Parallel.*</a:t>
            </a:r>
            <a:endParaRPr lang="en-US" sz="1600" dirty="0">
              <a:gradFill>
                <a:gsLst>
                  <a:gs pos="0">
                    <a:srgbClr val="FFFFFF"/>
                  </a:gs>
                  <a:gs pos="100000">
                    <a:srgbClr val="FFFFFF"/>
                  </a:gs>
                </a:gsLst>
                <a:lin ang="5400000" scaled="0"/>
              </a:gradFill>
            </a:endParaRPr>
          </a:p>
        </p:txBody>
      </p:sp>
      <p:cxnSp>
        <p:nvCxnSpPr>
          <p:cNvPr id="13" name="Straight Connector 12"/>
          <p:cNvCxnSpPr/>
          <p:nvPr/>
        </p:nvCxnSpPr>
        <p:spPr>
          <a:xfrm>
            <a:off x="286343" y="4953510"/>
            <a:ext cx="11910412" cy="0"/>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sp>
        <p:nvSpPr>
          <p:cNvPr id="12" name="Left-Right Arrow 11"/>
          <p:cNvSpPr/>
          <p:nvPr/>
        </p:nvSpPr>
        <p:spPr bwMode="auto">
          <a:xfrm rot="16200000">
            <a:off x="10548091" y="5388715"/>
            <a:ext cx="1439351" cy="568942"/>
          </a:xfrm>
          <a:prstGeom prst="lef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gradFill>
                  <a:gsLst>
                    <a:gs pos="0">
                      <a:srgbClr val="FFFFFF"/>
                    </a:gs>
                    <a:gs pos="100000">
                      <a:srgbClr val="FFFFFF"/>
                    </a:gs>
                  </a:gsLst>
                  <a:lin ang="5400000" scaled="0"/>
                </a:gradFill>
              </a:rPr>
              <a:t>Async I/O</a:t>
            </a:r>
            <a:endParaRPr lang="en-US" sz="1600" dirty="0">
              <a:gradFill>
                <a:gsLst>
                  <a:gs pos="0">
                    <a:srgbClr val="FFFFFF"/>
                  </a:gs>
                  <a:gs pos="100000">
                    <a:srgbClr val="FFFFFF"/>
                  </a:gs>
                </a:gsLst>
                <a:lin ang="5400000" scaled="0"/>
              </a:gradFill>
            </a:endParaRPr>
          </a:p>
        </p:txBody>
      </p:sp>
      <p:sp>
        <p:nvSpPr>
          <p:cNvPr id="14" name="Text Placeholder 3"/>
          <p:cNvSpPr txBox="1">
            <a:spLocks/>
          </p:cNvSpPr>
          <p:nvPr/>
        </p:nvSpPr>
        <p:spPr>
          <a:xfrm>
            <a:off x="286343" y="6523548"/>
            <a:ext cx="11516030" cy="5170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dirty="0" err="1" smtClean="0"/>
              <a:t>async</a:t>
            </a:r>
            <a:r>
              <a:rPr lang="en-US" sz="2400" b="1" dirty="0" smtClean="0"/>
              <a:t>/await are not about “going </a:t>
            </a:r>
            <a:r>
              <a:rPr lang="en-US" sz="2400" b="1" dirty="0" err="1" smtClean="0"/>
              <a:t>async</a:t>
            </a:r>
            <a:r>
              <a:rPr lang="en-US" sz="2400" b="1" dirty="0" smtClean="0"/>
              <a:t>.”  They’re about “composing </a:t>
            </a:r>
            <a:r>
              <a:rPr lang="en-US" sz="2400" b="1" dirty="0" err="1" smtClean="0"/>
              <a:t>async</a:t>
            </a:r>
            <a:r>
              <a:rPr lang="en-US" sz="2400" b="1" dirty="0" smtClean="0"/>
              <a:t>.”</a:t>
            </a:r>
            <a:endParaRPr lang="en-US" sz="2400" b="1" dirty="0"/>
          </a:p>
        </p:txBody>
      </p:sp>
    </p:spTree>
    <p:extLst>
      <p:ext uri="{BB962C8B-B14F-4D97-AF65-F5344CB8AC3E}">
        <p14:creationId xmlns:p14="http://schemas.microsoft.com/office/powerpoint/2010/main" val="26156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11" grpId="0" animBg="1"/>
      <p:bldP spid="12"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 Control Flow</a:t>
            </a:r>
            <a:endParaRPr lang="en-US" dirty="0"/>
          </a:p>
        </p:txBody>
      </p:sp>
    </p:spTree>
    <p:extLst>
      <p:ext uri="{BB962C8B-B14F-4D97-AF65-F5344CB8AC3E}">
        <p14:creationId xmlns:p14="http://schemas.microsoft.com/office/powerpoint/2010/main" val="258998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with </a:t>
            </a:r>
            <a:r>
              <a:rPr lang="en-US" dirty="0" err="1" smtClean="0"/>
              <a:t>async</a:t>
            </a:r>
            <a:r>
              <a:rPr lang="en-US" dirty="0" smtClean="0"/>
              <a:t> void</a:t>
            </a:r>
            <a:endParaRPr lang="en-US" dirty="0"/>
          </a:p>
        </p:txBody>
      </p:sp>
      <p:sp>
        <p:nvSpPr>
          <p:cNvPr id="3" name="Text Placeholder 2"/>
          <p:cNvSpPr>
            <a:spLocks noGrp="1"/>
          </p:cNvSpPr>
          <p:nvPr>
            <p:ph type="body" sz="quarter" idx="10"/>
          </p:nvPr>
        </p:nvSpPr>
        <p:spPr>
          <a:xfrm>
            <a:off x="274638" y="1221157"/>
            <a:ext cx="11887199" cy="5558445"/>
          </a:xfrm>
          <a:noFill/>
        </p:spPr>
        <p:txBody>
          <a:bodyPr/>
          <a:lstStyle/>
          <a:p>
            <a:r>
              <a:rPr lang="en-US" sz="1800" dirty="0">
                <a:solidFill>
                  <a:srgbClr val="0000FF"/>
                </a:solidFill>
                <a:highlight>
                  <a:srgbClr val="FFFFFF"/>
                </a:highlight>
                <a:latin typeface="Consolas" panose="020B0609020204030204" pitchFamily="49" charset="0"/>
              </a:rPr>
              <a:t/>
            </a:r>
            <a:br>
              <a:rPr lang="en-US" sz="1800" dirty="0">
                <a:solidFill>
                  <a:srgbClr val="0000FF"/>
                </a:solidFill>
                <a:highlight>
                  <a:srgbClr val="FFFFFF"/>
                </a:highlight>
                <a:latin typeface="Consolas" panose="020B0609020204030204" pitchFamily="49" charset="0"/>
              </a:rPr>
            </a:b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FF"/>
                </a:solidFill>
                <a:highlight>
                  <a:srgbClr val="FFFFFF"/>
                </a:highlight>
                <a:latin typeface="Consolas" panose="020B0609020204030204" pitchFamily="49" charset="0"/>
              </a:rPr>
              <a:t> 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Sender, </a:t>
            </a:r>
            <a:r>
              <a:rPr lang="en-US" sz="1800" dirty="0" err="1">
                <a:solidFill>
                  <a:srgbClr val="2B91AF"/>
                </a:solidFill>
                <a:highlight>
                  <a:srgbClr val="FFFFFF"/>
                </a:highlight>
                <a:latin typeface="Consolas" panose="020B0609020204030204" pitchFamily="49" charset="0"/>
              </a:rPr>
              <a:t>EventArgs</a:t>
            </a:r>
            <a:r>
              <a:rPr lang="en-US" sz="1800" dirty="0">
                <a:solidFill>
                  <a:srgbClr val="000000"/>
                </a:solidFill>
                <a:highlight>
                  <a:srgbClr val="FFFFFF"/>
                </a:highlight>
                <a:latin typeface="Consolas" panose="020B0609020204030204" pitchFamily="49" charset="0"/>
              </a:rPr>
              <a:t> e)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SendData</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"https://secure.flickr.com/services/</a:t>
            </a:r>
            <a:r>
              <a:rPr lang="en-US" sz="1800" dirty="0" err="1">
                <a:solidFill>
                  <a:srgbClr val="A31515"/>
                </a:solidFill>
                <a:highlight>
                  <a:srgbClr val="FFFFFF"/>
                </a:highlight>
                <a:latin typeface="Consolas" panose="020B0609020204030204" pitchFamily="49" charset="0"/>
              </a:rPr>
              <a:t>oauth</a:t>
            </a:r>
            <a:r>
              <a:rPr lang="en-US" sz="1800" dirty="0">
                <a:solidFill>
                  <a:srgbClr val="A31515"/>
                </a:solidFill>
                <a:highlight>
                  <a:srgbClr val="FFFFFF"/>
                </a:highlight>
                <a:latin typeface="Consolas" panose="020B0609020204030204" pitchFamily="49" charset="0"/>
              </a:rPr>
              <a:t>/</a:t>
            </a:r>
            <a:r>
              <a:rPr lang="en-US" sz="1800" dirty="0" err="1">
                <a:solidFill>
                  <a:srgbClr val="A31515"/>
                </a:solidFill>
                <a:highlight>
                  <a:srgbClr val="FFFFFF"/>
                </a:highlight>
                <a:latin typeface="Consolas" panose="020B0609020204030204" pitchFamily="49" charset="0"/>
              </a:rPr>
              <a:t>request_token</a:t>
            </a:r>
            <a:r>
              <a:rPr lang="en-US" sz="1800" dirty="0">
                <a:solidFill>
                  <a:srgbClr val="A31515"/>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.Delay</a:t>
            </a:r>
            <a:r>
              <a:rPr lang="en-US" sz="1800" dirty="0">
                <a:solidFill>
                  <a:srgbClr val="000000"/>
                </a:solidFill>
                <a:highlight>
                  <a:srgbClr val="FFFFFF"/>
                </a:highlight>
                <a:latin typeface="Consolas" panose="020B0609020204030204" pitchFamily="49" charset="0"/>
              </a:rPr>
              <a:t>(2000</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DebugPrint</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"Received Data: "</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effectLst>
                  <a:glow rad="381000">
                    <a:srgbClr val="FFFF00"/>
                  </a:glow>
                </a:effectLst>
                <a:highlight>
                  <a:srgbClr val="FFFFFF"/>
                </a:highlight>
                <a:latin typeface="Consolas" panose="020B0609020204030204" pitchFamily="49" charset="0"/>
              </a:rPr>
              <a:t>m_GetResponse</a:t>
            </a:r>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ex)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rootPage.NotifyUser</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"Error posting data to server."</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ex.Message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nb-NO" sz="1800" dirty="0">
                <a:solidFill>
                  <a:srgbClr val="0000FF"/>
                </a:solidFill>
                <a:highlight>
                  <a:srgbClr val="FFFFFF"/>
                </a:highlight>
                <a:latin typeface="Consolas" panose="020B0609020204030204" pitchFamily="49" charset="0"/>
              </a:rPr>
              <a:t>private</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async</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void</a:t>
            </a:r>
            <a:r>
              <a:rPr lang="nb-NO" sz="1800" dirty="0">
                <a:solidFill>
                  <a:srgbClr val="000000"/>
                </a:solidFill>
                <a:highlight>
                  <a:srgbClr val="FFFFFF"/>
                </a:highlight>
                <a:latin typeface="Consolas" panose="020B0609020204030204" pitchFamily="49" charset="0"/>
              </a:rPr>
              <a:t> SendData(</a:t>
            </a:r>
            <a:r>
              <a:rPr lang="nb-NO" sz="1800" dirty="0">
                <a:solidFill>
                  <a:srgbClr val="0000FF"/>
                </a:solidFill>
                <a:highlight>
                  <a:srgbClr val="FFFFFF"/>
                </a:highlight>
                <a:latin typeface="Consolas" panose="020B0609020204030204" pitchFamily="49" charset="0"/>
              </a:rPr>
              <a:t>string</a:t>
            </a:r>
            <a:r>
              <a:rPr lang="nb-NO" sz="1800" dirty="0">
                <a:solidFill>
                  <a:srgbClr val="000000"/>
                </a:solidFill>
                <a:highlight>
                  <a:srgbClr val="FFFFFF"/>
                </a:highlight>
                <a:latin typeface="Consolas" panose="020B0609020204030204" pitchFamily="49" charset="0"/>
              </a:rPr>
              <a:t> Url)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request = </a:t>
            </a:r>
            <a:r>
              <a:rPr lang="en-US" sz="1800" dirty="0" err="1">
                <a:solidFill>
                  <a:srgbClr val="2B91AF"/>
                </a:solidFill>
                <a:highlight>
                  <a:srgbClr val="FFFFFF"/>
                </a:highlight>
                <a:latin typeface="Consolas" panose="020B0609020204030204" pitchFamily="49" charset="0"/>
              </a:rPr>
              <a:t>WebRequest</a:t>
            </a:r>
            <a:r>
              <a:rPr lang="en-US" sz="1800" dirty="0" err="1">
                <a:solidFill>
                  <a:srgbClr val="000000"/>
                </a:solidFill>
                <a:highlight>
                  <a:srgbClr val="FFFFFF"/>
                </a:highlight>
                <a:latin typeface="Consolas" panose="020B0609020204030204" pitchFamily="49" charset="0"/>
              </a:rPr>
              <a:t>.Create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Url</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request.GetResponseAsync</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stream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StreamReader</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response.GetResponseStream</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effectLst>
                  <a:glow rad="381000">
                    <a:srgbClr val="FFFF00"/>
                  </a:glow>
                </a:effectLst>
                <a:highlight>
                  <a:srgbClr val="FFFFFF"/>
                </a:highlight>
                <a:latin typeface="Consolas" panose="020B0609020204030204" pitchFamily="49" charset="0"/>
              </a:rPr>
              <a:t>m_GetResponse</a:t>
            </a:r>
            <a:r>
              <a:rPr lang="en-US" sz="1800" dirty="0">
                <a:solidFill>
                  <a:srgbClr val="000000"/>
                </a:solidFill>
                <a:effectLst>
                  <a:glow rad="381000">
                    <a:srgbClr val="FFFF00"/>
                  </a:glow>
                </a:effectLst>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stream.ReadToEnd</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grpSp>
        <p:nvGrpSpPr>
          <p:cNvPr id="49" name="Group 48"/>
          <p:cNvGrpSpPr/>
          <p:nvPr/>
        </p:nvGrpSpPr>
        <p:grpSpPr>
          <a:xfrm>
            <a:off x="1880933" y="1439862"/>
            <a:ext cx="155448" cy="928346"/>
            <a:chOff x="1798637" y="1157543"/>
            <a:chExt cx="155448" cy="928346"/>
          </a:xfrm>
        </p:grpSpPr>
        <p:cxnSp>
          <p:nvCxnSpPr>
            <p:cNvPr id="7" name="Straight Arrow Connector 6"/>
            <p:cNvCxnSpPr/>
            <p:nvPr/>
          </p:nvCxnSpPr>
          <p:spPr>
            <a:xfrm>
              <a:off x="1876361" y="1157543"/>
              <a:ext cx="0" cy="742668"/>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1798637" y="1931901"/>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0" name="Group 49"/>
          <p:cNvGrpSpPr/>
          <p:nvPr/>
        </p:nvGrpSpPr>
        <p:grpSpPr>
          <a:xfrm>
            <a:off x="2036381" y="2441923"/>
            <a:ext cx="1975104" cy="3228627"/>
            <a:chOff x="1954085" y="2117579"/>
            <a:chExt cx="1975104" cy="3228627"/>
          </a:xfrm>
        </p:grpSpPr>
        <p:cxnSp>
          <p:nvCxnSpPr>
            <p:cNvPr id="25" name="Straight Arrow Connector 24"/>
            <p:cNvCxnSpPr/>
            <p:nvPr/>
          </p:nvCxnSpPr>
          <p:spPr>
            <a:xfrm>
              <a:off x="1954085" y="2117579"/>
              <a:ext cx="1811719" cy="3006377"/>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3773741" y="5192218"/>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1" name="Group 50"/>
          <p:cNvGrpSpPr/>
          <p:nvPr/>
        </p:nvGrpSpPr>
        <p:grpSpPr>
          <a:xfrm>
            <a:off x="1565162" y="2531178"/>
            <a:ext cx="2079738" cy="2942522"/>
            <a:chOff x="1262189" y="2206833"/>
            <a:chExt cx="2079738" cy="2942522"/>
          </a:xfrm>
        </p:grpSpPr>
        <p:cxnSp>
          <p:nvCxnSpPr>
            <p:cNvPr id="29" name="Straight Arrow Connector 28"/>
            <p:cNvCxnSpPr/>
            <p:nvPr/>
          </p:nvCxnSpPr>
          <p:spPr>
            <a:xfrm flipH="1" flipV="1">
              <a:off x="1413065" y="2354263"/>
              <a:ext cx="1928862" cy="279509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1262189" y="2206833"/>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39" name="Straight Arrow Connector 38"/>
          <p:cNvCxnSpPr/>
          <p:nvPr/>
        </p:nvCxnSpPr>
        <p:spPr>
          <a:xfrm flipH="1" flipV="1">
            <a:off x="355486" y="1897062"/>
            <a:ext cx="1110161" cy="634116"/>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625833" y="2726551"/>
            <a:ext cx="17053" cy="1685111"/>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3943110" y="5716134"/>
            <a:ext cx="6401" cy="1079617"/>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722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500"/>
                                        <p:tgtEl>
                                          <p:spTgt spid="51"/>
                                        </p:tgtEl>
                                      </p:cBhvr>
                                    </p:animEffect>
                                  </p:childTnLst>
                                </p:cTn>
                              </p:par>
                            </p:childTnLst>
                          </p:cTn>
                        </p:par>
                        <p:par>
                          <p:cTn id="18" fill="hold">
                            <p:stCondLst>
                              <p:cond delay="500"/>
                            </p:stCondLst>
                            <p:childTnLst>
                              <p:par>
                                <p:cTn id="19" presetID="22" presetClass="entr" presetSubtype="4" fill="hold" nodeType="afterEffect">
                                  <p:stCondLst>
                                    <p:cond delay="500"/>
                                  </p:stCondLst>
                                  <p:childTnLst>
                                    <p:set>
                                      <p:cBhvr>
                                        <p:cTn id="20" dur="1" fill="hold">
                                          <p:stCondLst>
                                            <p:cond delay="0"/>
                                          </p:stCondLst>
                                        </p:cTn>
                                        <p:tgtEl>
                                          <p:spTgt spid="39"/>
                                        </p:tgtEl>
                                        <p:attrNameLst>
                                          <p:attrName>style.visibility</p:attrName>
                                        </p:attrNameLst>
                                      </p:cBhvr>
                                      <p:to>
                                        <p:strVal val="visible"/>
                                      </p:to>
                                    </p:set>
                                    <p:animEffect transition="in" filter="wipe(down)">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par>
                                <p:cTn id="27" presetID="22" presetClass="entr" presetSubtype="1"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with </a:t>
            </a:r>
            <a:r>
              <a:rPr lang="en-US" dirty="0" err="1" smtClean="0"/>
              <a:t>async</a:t>
            </a:r>
            <a:r>
              <a:rPr lang="en-US" dirty="0" smtClean="0"/>
              <a:t> void</a:t>
            </a:r>
            <a:endParaRPr lang="en-US" dirty="0"/>
          </a:p>
        </p:txBody>
      </p:sp>
      <p:sp>
        <p:nvSpPr>
          <p:cNvPr id="3" name="Text Placeholder 2"/>
          <p:cNvSpPr>
            <a:spLocks noGrp="1"/>
          </p:cNvSpPr>
          <p:nvPr>
            <p:ph type="body" sz="quarter" idx="10"/>
          </p:nvPr>
        </p:nvSpPr>
        <p:spPr>
          <a:xfrm>
            <a:off x="274638" y="1221157"/>
            <a:ext cx="11887199" cy="5558445"/>
          </a:xfrm>
          <a:noFill/>
        </p:spPr>
        <p:txBody>
          <a:bodyPr/>
          <a:lstStyle/>
          <a:p>
            <a:r>
              <a:rPr lang="en-US" sz="1800" dirty="0" smtClean="0">
                <a:solidFill>
                  <a:srgbClr val="0000FF"/>
                </a:solidFill>
                <a:highlight>
                  <a:srgbClr val="FFFFFF"/>
                </a:highlight>
                <a:latin typeface="Consolas" panose="020B0609020204030204" pitchFamily="49" charset="0"/>
              </a:rPr>
              <a:t/>
            </a:r>
            <a:br>
              <a:rPr lang="en-US" sz="1800" dirty="0" smtClean="0">
                <a:solidFill>
                  <a:srgbClr val="0000FF"/>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private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FF"/>
                </a:solidFill>
                <a:highlight>
                  <a:srgbClr val="FFFFFF"/>
                </a:highlight>
                <a:latin typeface="Consolas" panose="020B0609020204030204" pitchFamily="49" charset="0"/>
              </a:rPr>
              <a:t> 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Sender, </a:t>
            </a:r>
            <a:r>
              <a:rPr lang="en-US" sz="1800" dirty="0" err="1">
                <a:solidFill>
                  <a:srgbClr val="2B91AF"/>
                </a:solidFill>
                <a:highlight>
                  <a:srgbClr val="FFFFFF"/>
                </a:highlight>
                <a:latin typeface="Consolas" panose="020B0609020204030204" pitchFamily="49" charset="0"/>
              </a:rPr>
              <a:t>EventArgs</a:t>
            </a:r>
            <a:r>
              <a:rPr lang="en-US" sz="1800" dirty="0">
                <a:solidFill>
                  <a:srgbClr val="000000"/>
                </a:solidFill>
                <a:highlight>
                  <a:srgbClr val="FFFFFF"/>
                </a:highlight>
                <a:latin typeface="Consolas" panose="020B0609020204030204" pitchFamily="49" charset="0"/>
              </a:rPr>
              <a:t> e</a:t>
            </a:r>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SendData</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"https://secure.flickr.com/services/</a:t>
            </a:r>
            <a:r>
              <a:rPr lang="en-US" sz="1800" dirty="0" err="1">
                <a:solidFill>
                  <a:srgbClr val="A31515"/>
                </a:solidFill>
                <a:highlight>
                  <a:srgbClr val="FFFFFF"/>
                </a:highlight>
                <a:latin typeface="Consolas" panose="020B0609020204030204" pitchFamily="49" charset="0"/>
              </a:rPr>
              <a:t>oauth</a:t>
            </a:r>
            <a:r>
              <a:rPr lang="en-US" sz="1800" dirty="0">
                <a:solidFill>
                  <a:srgbClr val="A31515"/>
                </a:solidFill>
                <a:highlight>
                  <a:srgbClr val="FFFFFF"/>
                </a:highlight>
                <a:latin typeface="Consolas" panose="020B0609020204030204" pitchFamily="49" charset="0"/>
              </a:rPr>
              <a:t>/</a:t>
            </a:r>
            <a:r>
              <a:rPr lang="en-US" sz="1800" dirty="0" err="1">
                <a:solidFill>
                  <a:srgbClr val="A31515"/>
                </a:solidFill>
                <a:highlight>
                  <a:srgbClr val="FFFFFF"/>
                </a:highlight>
                <a:latin typeface="Consolas" panose="020B0609020204030204" pitchFamily="49" charset="0"/>
              </a:rPr>
              <a:t>request_token</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await </a:t>
            </a:r>
            <a:r>
              <a:rPr lang="en-US" sz="1800" dirty="0" err="1" smtClean="0">
                <a:solidFill>
                  <a:srgbClr val="008000"/>
                </a:solidFill>
                <a:highlight>
                  <a:srgbClr val="FFFFFF"/>
                </a:highlight>
                <a:latin typeface="Consolas" panose="020B0609020204030204" pitchFamily="49" charset="0"/>
              </a:rPr>
              <a:t>Task.Delay</a:t>
            </a:r>
            <a:r>
              <a:rPr lang="en-US" sz="1800" dirty="0" smtClean="0">
                <a:solidFill>
                  <a:srgbClr val="008000"/>
                </a:solidFill>
                <a:highlight>
                  <a:srgbClr val="FFFFFF"/>
                </a:highlight>
                <a:latin typeface="Consolas" panose="020B0609020204030204" pitchFamily="49" charset="0"/>
              </a:rPr>
              <a:t>(2000);</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err="1" smtClean="0">
                <a:solidFill>
                  <a:srgbClr val="008000"/>
                </a:solidFill>
                <a:highlight>
                  <a:srgbClr val="FFFFFF"/>
                </a:highlight>
                <a:latin typeface="Consolas" panose="020B0609020204030204" pitchFamily="49" charset="0"/>
              </a:rPr>
              <a:t>DebugPrint</a:t>
            </a:r>
            <a:r>
              <a:rPr lang="en-US" sz="1800" dirty="0" smtClean="0">
                <a:solidFill>
                  <a:srgbClr val="008000"/>
                </a:solidFill>
                <a:highlight>
                  <a:srgbClr val="FFFFFF"/>
                </a:highlight>
                <a:latin typeface="Consolas" panose="020B0609020204030204" pitchFamily="49" charset="0"/>
              </a:rPr>
              <a:t>("Received Data: " + </a:t>
            </a:r>
            <a:r>
              <a:rPr lang="en-US" sz="1800" dirty="0" err="1" smtClean="0">
                <a:solidFill>
                  <a:srgbClr val="008000"/>
                </a:solidFill>
                <a:highlight>
                  <a:srgbClr val="FFFFFF"/>
                </a:highlight>
                <a:latin typeface="Consolas" panose="020B0609020204030204" pitchFamily="49" charset="0"/>
              </a:rPr>
              <a:t>m_GetResponse</a:t>
            </a:r>
            <a:r>
              <a:rPr lang="en-US" sz="1800" dirty="0" smtClean="0">
                <a:solidFill>
                  <a:srgbClr val="008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ex)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rootPage.NotifyUser</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"Error posting data to server."</a:t>
            </a:r>
            <a:r>
              <a:rPr lang="en-US" sz="1800" dirty="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ex.Message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nb-NO" sz="1800" dirty="0">
                <a:solidFill>
                  <a:srgbClr val="0000FF"/>
                </a:solidFill>
                <a:highlight>
                  <a:srgbClr val="FFFFFF"/>
                </a:highlight>
                <a:latin typeface="Consolas" panose="020B0609020204030204" pitchFamily="49" charset="0"/>
              </a:rPr>
              <a:t>private</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async</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void</a:t>
            </a:r>
            <a:r>
              <a:rPr lang="nb-NO" sz="1800" dirty="0">
                <a:solidFill>
                  <a:srgbClr val="000000"/>
                </a:solidFill>
                <a:highlight>
                  <a:srgbClr val="FFFFFF"/>
                </a:highlight>
                <a:latin typeface="Consolas" panose="020B0609020204030204" pitchFamily="49" charset="0"/>
              </a:rPr>
              <a:t> SendData(</a:t>
            </a:r>
            <a:r>
              <a:rPr lang="nb-NO" sz="1800" dirty="0">
                <a:solidFill>
                  <a:srgbClr val="0000FF"/>
                </a:solidFill>
                <a:highlight>
                  <a:srgbClr val="FFFFFF"/>
                </a:highlight>
                <a:latin typeface="Consolas" panose="020B0609020204030204" pitchFamily="49" charset="0"/>
              </a:rPr>
              <a:t>string</a:t>
            </a:r>
            <a:r>
              <a:rPr lang="nb-NO" sz="1800" dirty="0">
                <a:solidFill>
                  <a:srgbClr val="000000"/>
                </a:solidFill>
                <a:highlight>
                  <a:srgbClr val="FFFFFF"/>
                </a:highlight>
                <a:latin typeface="Consolas" panose="020B0609020204030204" pitchFamily="49" charset="0"/>
              </a:rPr>
              <a:t> Url)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request = </a:t>
            </a:r>
            <a:r>
              <a:rPr lang="en-US" sz="1800" dirty="0" err="1">
                <a:solidFill>
                  <a:srgbClr val="2B91AF"/>
                </a:solidFill>
                <a:highlight>
                  <a:srgbClr val="FFFFFF"/>
                </a:highlight>
                <a:latin typeface="Consolas" panose="020B0609020204030204" pitchFamily="49" charset="0"/>
              </a:rPr>
              <a:t>WebRequest</a:t>
            </a:r>
            <a:r>
              <a:rPr lang="en-US" sz="1800" dirty="0" err="1">
                <a:solidFill>
                  <a:srgbClr val="000000"/>
                </a:solidFill>
                <a:highlight>
                  <a:srgbClr val="FFFFFF"/>
                </a:highlight>
                <a:latin typeface="Consolas" panose="020B0609020204030204" pitchFamily="49" charset="0"/>
              </a:rPr>
              <a:t>.Create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Url</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request.GetResponseAsync</a:t>
            </a:r>
            <a:r>
              <a:rPr lang="en-US" sz="1800" dirty="0" smtClean="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exception on resumption</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stream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StreamReader</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response.GetResponseStream</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effectLst>
                  <a:glow rad="381000">
                    <a:srgbClr val="FFFF00"/>
                  </a:glow>
                </a:effectLst>
                <a:highlight>
                  <a:srgbClr val="FFFFFF"/>
                </a:highlight>
                <a:latin typeface="Consolas" panose="020B0609020204030204" pitchFamily="49" charset="0"/>
              </a:rPr>
              <a:t>m_GetResponse</a:t>
            </a:r>
            <a:r>
              <a:rPr lang="en-US" sz="1800" dirty="0">
                <a:solidFill>
                  <a:srgbClr val="000000"/>
                </a:solidFill>
                <a:effectLst>
                  <a:glow rad="381000">
                    <a:srgbClr val="FFFF00"/>
                  </a:glow>
                </a:effectLst>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stream.ReadToEnd</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grpSp>
        <p:nvGrpSpPr>
          <p:cNvPr id="14" name="Group 13"/>
          <p:cNvGrpSpPr/>
          <p:nvPr/>
        </p:nvGrpSpPr>
        <p:grpSpPr>
          <a:xfrm>
            <a:off x="1798637" y="1353794"/>
            <a:ext cx="155448" cy="1000468"/>
            <a:chOff x="1798637" y="1353794"/>
            <a:chExt cx="155448" cy="1000468"/>
          </a:xfrm>
        </p:grpSpPr>
        <p:cxnSp>
          <p:nvCxnSpPr>
            <p:cNvPr id="7" name="Straight Arrow Connector 6"/>
            <p:cNvCxnSpPr/>
            <p:nvPr/>
          </p:nvCxnSpPr>
          <p:spPr>
            <a:xfrm>
              <a:off x="1876361" y="1353794"/>
              <a:ext cx="0" cy="763785"/>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1798637" y="2200274"/>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5" name="Group 14"/>
          <p:cNvGrpSpPr/>
          <p:nvPr/>
        </p:nvGrpSpPr>
        <p:grpSpPr>
          <a:xfrm>
            <a:off x="1954085" y="2501691"/>
            <a:ext cx="2058152" cy="3168859"/>
            <a:chOff x="1954085" y="2501691"/>
            <a:chExt cx="2058152" cy="3168859"/>
          </a:xfrm>
        </p:grpSpPr>
        <p:cxnSp>
          <p:nvCxnSpPr>
            <p:cNvPr id="25" name="Straight Arrow Connector 24"/>
            <p:cNvCxnSpPr/>
            <p:nvPr/>
          </p:nvCxnSpPr>
          <p:spPr>
            <a:xfrm>
              <a:off x="1954085" y="2501691"/>
              <a:ext cx="1919415" cy="298470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3856789" y="5516562"/>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6" name="Group 15"/>
          <p:cNvGrpSpPr/>
          <p:nvPr/>
        </p:nvGrpSpPr>
        <p:grpSpPr>
          <a:xfrm>
            <a:off x="1579867" y="2424696"/>
            <a:ext cx="2115833" cy="3087104"/>
            <a:chOff x="1579867" y="2424697"/>
            <a:chExt cx="2217372" cy="2522643"/>
          </a:xfrm>
        </p:grpSpPr>
        <p:cxnSp>
          <p:nvCxnSpPr>
            <p:cNvPr id="29" name="Straight Arrow Connector 28"/>
            <p:cNvCxnSpPr/>
            <p:nvPr/>
          </p:nvCxnSpPr>
          <p:spPr>
            <a:xfrm flipH="1" flipV="1">
              <a:off x="1735316" y="2586993"/>
              <a:ext cx="2061923" cy="2360347"/>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1579867" y="2424697"/>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47" name="Straight Arrow Connector 46"/>
          <p:cNvCxnSpPr/>
          <p:nvPr/>
        </p:nvCxnSpPr>
        <p:spPr>
          <a:xfrm flipH="1">
            <a:off x="3937759" y="5709278"/>
            <a:ext cx="6212" cy="1034668"/>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565293" y="2738167"/>
            <a:ext cx="155448" cy="1675083"/>
            <a:chOff x="1502143" y="2655679"/>
            <a:chExt cx="155448" cy="1675083"/>
          </a:xfrm>
        </p:grpSpPr>
        <p:cxnSp>
          <p:nvCxnSpPr>
            <p:cNvPr id="39" name="Straight Arrow Connector 38"/>
            <p:cNvCxnSpPr/>
            <p:nvPr/>
          </p:nvCxnSpPr>
          <p:spPr>
            <a:xfrm flipH="1">
              <a:off x="1587157" y="2655679"/>
              <a:ext cx="2430" cy="141456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auto">
            <a:xfrm>
              <a:off x="1502143" y="4176774"/>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6" name="Straight Arrow Connector 25"/>
          <p:cNvCxnSpPr/>
          <p:nvPr/>
        </p:nvCxnSpPr>
        <p:spPr>
          <a:xfrm flipH="1" flipV="1">
            <a:off x="274639" y="3218952"/>
            <a:ext cx="1212764" cy="104031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49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par>
                          <p:cTn id="18" fill="hold">
                            <p:stCondLst>
                              <p:cond delay="500"/>
                            </p:stCondLst>
                            <p:childTnLst>
                              <p:par>
                                <p:cTn id="19" presetID="22" presetClass="entr" presetSubtype="1" fill="hold" nodeType="afterEffect">
                                  <p:stCondLst>
                                    <p:cond delay="50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par>
                          <p:cTn id="22" fill="hold">
                            <p:stCondLst>
                              <p:cond delay="1500"/>
                            </p:stCondLst>
                            <p:childTnLst>
                              <p:par>
                                <p:cTn id="23" presetID="22" presetClass="entr" presetSubtype="2" fill="hold" nodeType="after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wipe(right)">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up)">
                                      <p:cBhvr>
                                        <p:cTn id="3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sync">
  <a:themeElements>
    <a:clrScheme name="TR16 - Blue">
      <a:dk1>
        <a:srgbClr val="505050"/>
      </a:dk1>
      <a:lt1>
        <a:srgbClr val="FFFFFF"/>
      </a:lt1>
      <a:dk2>
        <a:srgbClr val="00518E"/>
      </a:dk2>
      <a:lt2>
        <a:srgbClr val="9DD7FC"/>
      </a:lt2>
      <a:accent1>
        <a:srgbClr val="0072C6"/>
      </a:accent1>
      <a:accent2>
        <a:srgbClr val="258244"/>
      </a:accent2>
      <a:accent3>
        <a:srgbClr val="F15628"/>
      </a:accent3>
      <a:accent4>
        <a:srgbClr val="442359"/>
      </a:accent4>
      <a:accent5>
        <a:srgbClr val="B4009E"/>
      </a:accent5>
      <a:accent6>
        <a:srgbClr val="F47836"/>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BO_CT_Template_16x9.potx" id="{05790B7F-9C8A-4494-AA7C-1F0E14ABDB8A}" vid="{5189F93C-271B-4C72-BA44-3870AC796C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TR16_BO_CT_Template_16x9</Template>
  <TotalTime>0</TotalTime>
  <Words>5191</Words>
  <Application>Microsoft Office PowerPoint</Application>
  <PresentationFormat>Custom</PresentationFormat>
  <Paragraphs>649</Paragraphs>
  <Slides>41</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Consolas</vt:lpstr>
      <vt:lpstr>Segoe UI</vt:lpstr>
      <vt:lpstr>Segoe UI Light</vt:lpstr>
      <vt:lpstr>Async</vt:lpstr>
      <vt:lpstr>Async Clinic</vt:lpstr>
      <vt:lpstr>Agenda</vt:lpstr>
      <vt:lpstr>The What &amp; Why of Async</vt:lpstr>
      <vt:lpstr>What does asynchrony really mean?</vt:lpstr>
      <vt:lpstr>Sync vs Async</vt:lpstr>
      <vt:lpstr>Why go async?</vt:lpstr>
      <vt:lpstr>Async Control Flow</vt:lpstr>
      <vt:lpstr>Problem with async void</vt:lpstr>
      <vt:lpstr>Problem with async void</vt:lpstr>
      <vt:lpstr>For goodness’ sake stop using async void</vt:lpstr>
      <vt:lpstr>Async void is only for event handlers</vt:lpstr>
      <vt:lpstr>Passing Task around</vt:lpstr>
      <vt:lpstr>Problem with async void v2</vt:lpstr>
      <vt:lpstr>Passing Task around</vt:lpstr>
      <vt:lpstr>Verify async lambdas</vt:lpstr>
      <vt:lpstr>Verify async lambdas</vt:lpstr>
      <vt:lpstr>Verify async lambdas</vt:lpstr>
      <vt:lpstr>Async/await are not magic</vt:lpstr>
      <vt:lpstr>Async/await are not magic</vt:lpstr>
      <vt:lpstr>Everything as a Task</vt:lpstr>
      <vt:lpstr>Event-based code...</vt:lpstr>
      <vt:lpstr>Event-based code...</vt:lpstr>
      <vt:lpstr>Event-based code...</vt:lpstr>
      <vt:lpstr>The problem is events. They’re not going away.</vt:lpstr>
      <vt:lpstr>Async over events</vt:lpstr>
      <vt:lpstr>Async over events</vt:lpstr>
      <vt:lpstr>Async over events</vt:lpstr>
      <vt:lpstr>Async over events</vt:lpstr>
      <vt:lpstr>Async and RX</vt:lpstr>
      <vt:lpstr>Library Thinking</vt:lpstr>
      <vt:lpstr>Be a responsible library developer</vt:lpstr>
      <vt:lpstr>Be a responsible library developer</vt:lpstr>
      <vt:lpstr>Be a responsible library developer</vt:lpstr>
      <vt:lpstr>Common Problems</vt:lpstr>
      <vt:lpstr>Symptom: Not Running Asynchronously</vt:lpstr>
      <vt:lpstr>Symptom: Completing Too Quickly</vt:lpstr>
      <vt:lpstr>Symptom: Method Not Completing</vt:lpstr>
      <vt:lpstr>That’s a Wrap…</vt:lpstr>
      <vt:lpstr>Key Takeaways</vt:lpstr>
      <vt:lpstr>Follow-up Reading</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2013-02-20T18:41:26Z</dcterms:created>
  <dcterms:modified xsi:type="dcterms:W3CDTF">2013-02-20T18:45:05Z</dcterms:modified>
</cp:coreProperties>
</file>